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Lst>
  <p:notesMasterIdLst>
    <p:notesMasterId r:id="rId17"/>
  </p:notesMasterIdLst>
  <p:handoutMasterIdLst>
    <p:handoutMasterId r:id="rId18"/>
  </p:handoutMasterIdLst>
  <p:sldIdLst>
    <p:sldId id="322" r:id="rId6"/>
    <p:sldId id="324" r:id="rId7"/>
    <p:sldId id="314" r:id="rId8"/>
    <p:sldId id="321" r:id="rId9"/>
    <p:sldId id="319" r:id="rId10"/>
    <p:sldId id="306" r:id="rId11"/>
    <p:sldId id="318" r:id="rId12"/>
    <p:sldId id="303" r:id="rId13"/>
    <p:sldId id="309" r:id="rId14"/>
    <p:sldId id="323" r:id="rId15"/>
    <p:sldId id="29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105" d="100"/>
          <a:sy n="105" d="100"/>
        </p:scale>
        <p:origin x="83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Eslinger" userId="9dba941e-a13b-4ffe-8abf-2c7d0fa7f93e" providerId="ADAL" clId="{F29AF767-80A3-4CB7-9003-244335907AFC}"/>
    <pc:docChg chg="undo custSel addSld delSld modSld sldOrd modNotesMaster modHandout">
      <pc:chgData name="Rod Eslinger" userId="9dba941e-a13b-4ffe-8abf-2c7d0fa7f93e" providerId="ADAL" clId="{F29AF767-80A3-4CB7-9003-244335907AFC}" dt="2026-04-30T23:34:03.196" v="1225" actId="2696"/>
      <pc:docMkLst>
        <pc:docMk/>
      </pc:docMkLst>
      <pc:sldChg chg="modSp mod">
        <pc:chgData name="Rod Eslinger" userId="9dba941e-a13b-4ffe-8abf-2c7d0fa7f93e" providerId="ADAL" clId="{F29AF767-80A3-4CB7-9003-244335907AFC}" dt="2026-04-30T21:46:18.811" v="1220" actId="6549"/>
        <pc:sldMkLst>
          <pc:docMk/>
          <pc:sldMk cId="3010151088" sldId="298"/>
        </pc:sldMkLst>
        <pc:spChg chg="mod">
          <ac:chgData name="Rod Eslinger" userId="9dba941e-a13b-4ffe-8abf-2c7d0fa7f93e" providerId="ADAL" clId="{F29AF767-80A3-4CB7-9003-244335907AFC}" dt="2026-04-30T21:46:18.811" v="1220" actId="6549"/>
          <ac:spMkLst>
            <pc:docMk/>
            <pc:sldMk cId="3010151088" sldId="298"/>
            <ac:spMk id="6" creationId="{75335026-4908-B82C-0C3C-4E5E0498CB6A}"/>
          </ac:spMkLst>
        </pc:spChg>
      </pc:sldChg>
      <pc:sldChg chg="modSp mod">
        <pc:chgData name="Rod Eslinger" userId="9dba941e-a13b-4ffe-8abf-2c7d0fa7f93e" providerId="ADAL" clId="{F29AF767-80A3-4CB7-9003-244335907AFC}" dt="2026-04-30T21:49:25.709" v="1222" actId="6549"/>
        <pc:sldMkLst>
          <pc:docMk/>
          <pc:sldMk cId="3590292788" sldId="309"/>
        </pc:sldMkLst>
        <pc:spChg chg="mod">
          <ac:chgData name="Rod Eslinger" userId="9dba941e-a13b-4ffe-8abf-2c7d0fa7f93e" providerId="ADAL" clId="{F29AF767-80A3-4CB7-9003-244335907AFC}" dt="2026-04-30T21:49:25.709" v="1222" actId="6549"/>
          <ac:spMkLst>
            <pc:docMk/>
            <pc:sldMk cId="3590292788" sldId="309"/>
            <ac:spMk id="4" creationId="{39D3AADE-5119-8CE2-0DD5-2BD7E3403288}"/>
          </ac:spMkLst>
        </pc:spChg>
      </pc:sldChg>
      <pc:sldChg chg="addSp delSp modSp mod">
        <pc:chgData name="Rod Eslinger" userId="9dba941e-a13b-4ffe-8abf-2c7d0fa7f93e" providerId="ADAL" clId="{F29AF767-80A3-4CB7-9003-244335907AFC}" dt="2026-04-30T21:37:20.753" v="1217" actId="20577"/>
        <pc:sldMkLst>
          <pc:docMk/>
          <pc:sldMk cId="1981909512" sldId="314"/>
        </pc:sldMkLst>
        <pc:spChg chg="mod">
          <ac:chgData name="Rod Eslinger" userId="9dba941e-a13b-4ffe-8abf-2c7d0fa7f93e" providerId="ADAL" clId="{F29AF767-80A3-4CB7-9003-244335907AFC}" dt="2026-04-30T21:37:20.753" v="1217" actId="20577"/>
          <ac:spMkLst>
            <pc:docMk/>
            <pc:sldMk cId="1981909512" sldId="314"/>
            <ac:spMk id="2" creationId="{D0A0BA3D-9921-C7FC-BC8D-5FC0FFA61E80}"/>
          </ac:spMkLst>
        </pc:spChg>
        <pc:spChg chg="mod">
          <ac:chgData name="Rod Eslinger" userId="9dba941e-a13b-4ffe-8abf-2c7d0fa7f93e" providerId="ADAL" clId="{F29AF767-80A3-4CB7-9003-244335907AFC}" dt="2026-04-30T21:36:49.589" v="1204" actId="255"/>
          <ac:spMkLst>
            <pc:docMk/>
            <pc:sldMk cId="1981909512" sldId="314"/>
            <ac:spMk id="4" creationId="{1399A34E-6529-A0C2-1EEE-44E5D83178AC}"/>
          </ac:spMkLst>
        </pc:spChg>
      </pc:sldChg>
      <pc:sldChg chg="addSp delSp modSp mod">
        <pc:chgData name="Rod Eslinger" userId="9dba941e-a13b-4ffe-8abf-2c7d0fa7f93e" providerId="ADAL" clId="{F29AF767-80A3-4CB7-9003-244335907AFC}" dt="2026-04-30T21:24:15.736" v="818" actId="6549"/>
        <pc:sldMkLst>
          <pc:docMk/>
          <pc:sldMk cId="1586051557" sldId="322"/>
        </pc:sldMkLst>
        <pc:spChg chg="mod">
          <ac:chgData name="Rod Eslinger" userId="9dba941e-a13b-4ffe-8abf-2c7d0fa7f93e" providerId="ADAL" clId="{F29AF767-80A3-4CB7-9003-244335907AFC}" dt="2026-04-30T21:24:15.736" v="818" actId="6549"/>
          <ac:spMkLst>
            <pc:docMk/>
            <pc:sldMk cId="1586051557" sldId="322"/>
            <ac:spMk id="7" creationId="{C0147929-8D39-DAA9-C3C5-4829D9C31C27}"/>
          </ac:spMkLst>
        </pc:spChg>
        <pc:picChg chg="mod">
          <ac:chgData name="Rod Eslinger" userId="9dba941e-a13b-4ffe-8abf-2c7d0fa7f93e" providerId="ADAL" clId="{F29AF767-80A3-4CB7-9003-244335907AFC}" dt="2026-04-30T21:19:50.265" v="728" actId="1035"/>
          <ac:picMkLst>
            <pc:docMk/>
            <pc:sldMk cId="1586051557" sldId="322"/>
            <ac:picMk id="5" creationId="{FE4A4B5C-D71A-0CFA-A601-EB93F13F5AA0}"/>
          </ac:picMkLst>
        </pc:picChg>
      </pc:sldChg>
      <pc:sldChg chg="addSp delSp modSp add mod ord">
        <pc:chgData name="Rod Eslinger" userId="9dba941e-a13b-4ffe-8abf-2c7d0fa7f93e" providerId="ADAL" clId="{F29AF767-80A3-4CB7-9003-244335907AFC}" dt="2026-04-30T21:34:38.736" v="1193" actId="1076"/>
        <pc:sldMkLst>
          <pc:docMk/>
          <pc:sldMk cId="521676576" sldId="323"/>
        </pc:sldMkLst>
        <pc:spChg chg="mod">
          <ac:chgData name="Rod Eslinger" userId="9dba941e-a13b-4ffe-8abf-2c7d0fa7f93e" providerId="ADAL" clId="{F29AF767-80A3-4CB7-9003-244335907AFC}" dt="2026-04-30T21:30:09.703" v="950" actId="6549"/>
          <ac:spMkLst>
            <pc:docMk/>
            <pc:sldMk cId="521676576" sldId="323"/>
            <ac:spMk id="2" creationId="{D65AFD8D-34D5-5EB8-0783-3F3BF5D11573}"/>
          </ac:spMkLst>
        </pc:spChg>
        <pc:spChg chg="add del mod">
          <ac:chgData name="Rod Eslinger" userId="9dba941e-a13b-4ffe-8abf-2c7d0fa7f93e" providerId="ADAL" clId="{F29AF767-80A3-4CB7-9003-244335907AFC}" dt="2026-04-30T21:34:31.479" v="1192" actId="12"/>
          <ac:spMkLst>
            <pc:docMk/>
            <pc:sldMk cId="521676576" sldId="323"/>
            <ac:spMk id="4" creationId="{C5EE4055-B979-3CE7-4F00-ED3136EF4F8F}"/>
          </ac:spMkLst>
        </pc:spChg>
        <pc:picChg chg="mod">
          <ac:chgData name="Rod Eslinger" userId="9dba941e-a13b-4ffe-8abf-2c7d0fa7f93e" providerId="ADAL" clId="{F29AF767-80A3-4CB7-9003-244335907AFC}" dt="2026-04-30T21:13:47.714" v="419" actId="14100"/>
          <ac:picMkLst>
            <pc:docMk/>
            <pc:sldMk cId="521676576" sldId="323"/>
            <ac:picMk id="7" creationId="{733E3BDE-FE37-7943-0B1F-75674057D526}"/>
          </ac:picMkLst>
        </pc:picChg>
        <pc:picChg chg="add mod">
          <ac:chgData name="Rod Eslinger" userId="9dba941e-a13b-4ffe-8abf-2c7d0fa7f93e" providerId="ADAL" clId="{F29AF767-80A3-4CB7-9003-244335907AFC}" dt="2026-04-30T21:34:38.736" v="1193" actId="1076"/>
          <ac:picMkLst>
            <pc:docMk/>
            <pc:sldMk cId="521676576" sldId="323"/>
            <ac:picMk id="9" creationId="{F1BB91FA-4A13-AF39-21D6-B836562788DC}"/>
          </ac:picMkLst>
        </pc:picChg>
      </pc:sldChg>
      <pc:sldChg chg="modSp add mod ord">
        <pc:chgData name="Rod Eslinger" userId="9dba941e-a13b-4ffe-8abf-2c7d0fa7f93e" providerId="ADAL" clId="{F29AF767-80A3-4CB7-9003-244335907AFC}" dt="2026-04-30T21:37:36.746" v="1218" actId="1076"/>
        <pc:sldMkLst>
          <pc:docMk/>
          <pc:sldMk cId="2430753236" sldId="324"/>
        </pc:sldMkLst>
        <pc:spChg chg="mod">
          <ac:chgData name="Rod Eslinger" userId="9dba941e-a13b-4ffe-8abf-2c7d0fa7f93e" providerId="ADAL" clId="{F29AF767-80A3-4CB7-9003-244335907AFC}" dt="2026-04-30T21:37:36.746" v="1218" actId="1076"/>
          <ac:spMkLst>
            <pc:docMk/>
            <pc:sldMk cId="2430753236" sldId="324"/>
            <ac:spMk id="4" creationId="{4FCF3823-E729-A163-57A0-C8FA843D44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ADC2F-7FDC-4423-9EC6-F7E7DC2CD68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E49F5F8-0AD3-4543-8D0C-DC9D1DECD24B}">
      <dgm:prSet phldrT="[Text]" phldr="0"/>
      <dgm:spPr/>
      <dgm:t>
        <a:bodyPr/>
        <a:lstStyle/>
        <a:p>
          <a:r>
            <a:rPr lang="en-US" dirty="0"/>
            <a:t>Farmland Preservation Program</a:t>
          </a:r>
        </a:p>
      </dgm:t>
    </dgm:pt>
    <dgm:pt modelId="{D2F6E48C-1E8F-4A11-B0B3-4A652D9CD958}" type="parTrans" cxnId="{B4A1815E-4324-4303-BDDA-2836F2A62860}">
      <dgm:prSet/>
      <dgm:spPr/>
      <dgm:t>
        <a:bodyPr/>
        <a:lstStyle/>
        <a:p>
          <a:endParaRPr lang="en-US"/>
        </a:p>
      </dgm:t>
    </dgm:pt>
    <dgm:pt modelId="{7E7D1C18-407F-4BC1-9890-2B035BE505E0}" type="sibTrans" cxnId="{B4A1815E-4324-4303-BDDA-2836F2A62860}">
      <dgm:prSet/>
      <dgm:spPr/>
      <dgm:t>
        <a:bodyPr/>
        <a:lstStyle/>
        <a:p>
          <a:endParaRPr lang="en-US"/>
        </a:p>
      </dgm:t>
    </dgm:pt>
    <dgm:pt modelId="{9A26A146-CA74-4C9D-9F6E-02A0FE2D1524}">
      <dgm:prSet phldrT="[Text]" phldr="0" custT="1"/>
      <dgm:spPr/>
      <dgm:t>
        <a:bodyPr/>
        <a:lstStyle/>
        <a:p>
          <a:r>
            <a:rPr lang="en-US" sz="1600" dirty="0"/>
            <a:t>Wis. Stat. Chapter 91</a:t>
          </a:r>
        </a:p>
      </dgm:t>
    </dgm:pt>
    <dgm:pt modelId="{D733ACCD-0582-4AB6-BD45-A1D95F355729}" type="parTrans" cxnId="{4A07C5FC-F258-48A1-9AF6-BB15C80C35FB}">
      <dgm:prSet/>
      <dgm:spPr/>
      <dgm:t>
        <a:bodyPr/>
        <a:lstStyle/>
        <a:p>
          <a:endParaRPr lang="en-US"/>
        </a:p>
      </dgm:t>
    </dgm:pt>
    <dgm:pt modelId="{CD6D596C-41CE-4535-8689-55F52FAEED38}" type="sibTrans" cxnId="{4A07C5FC-F258-48A1-9AF6-BB15C80C35FB}">
      <dgm:prSet/>
      <dgm:spPr/>
      <dgm:t>
        <a:bodyPr/>
        <a:lstStyle/>
        <a:p>
          <a:endParaRPr lang="en-US"/>
        </a:p>
      </dgm:t>
    </dgm:pt>
    <dgm:pt modelId="{4AB93196-35E1-4966-A5F4-F119AD2BF467}">
      <dgm:prSet phldrT="[Text]" phldr="0"/>
      <dgm:spPr/>
      <dgm:t>
        <a:bodyPr/>
        <a:lstStyle/>
        <a:p>
          <a:r>
            <a:rPr lang="en-US" dirty="0"/>
            <a:t>Farmland Preservation Plan</a:t>
          </a:r>
        </a:p>
      </dgm:t>
    </dgm:pt>
    <dgm:pt modelId="{B9E4F98D-495E-4613-8644-4665B29B5F58}" type="parTrans" cxnId="{D637C81E-0DF3-4249-9265-6D9DA45DAF25}">
      <dgm:prSet/>
      <dgm:spPr/>
      <dgm:t>
        <a:bodyPr/>
        <a:lstStyle/>
        <a:p>
          <a:endParaRPr lang="en-US"/>
        </a:p>
      </dgm:t>
    </dgm:pt>
    <dgm:pt modelId="{7E5956E7-49A4-4D48-B5C4-2264CD3E5851}" type="sibTrans" cxnId="{D637C81E-0DF3-4249-9265-6D9DA45DAF25}">
      <dgm:prSet/>
      <dgm:spPr/>
      <dgm:t>
        <a:bodyPr/>
        <a:lstStyle/>
        <a:p>
          <a:endParaRPr lang="en-US"/>
        </a:p>
      </dgm:t>
    </dgm:pt>
    <dgm:pt modelId="{1A323D84-9585-44A4-9E6A-E0AAD6F1FBC3}">
      <dgm:prSet phldrT="[Text]" phldr="0" custT="1"/>
      <dgm:spPr/>
      <dgm:t>
        <a:bodyPr/>
        <a:lstStyle/>
        <a:p>
          <a:r>
            <a:rPr lang="en-US" sz="1600" dirty="0"/>
            <a:t>Farmland Preservation Planning</a:t>
          </a:r>
        </a:p>
      </dgm:t>
    </dgm:pt>
    <dgm:pt modelId="{A2F2415F-D6DE-4090-A962-E611583C7189}" type="parTrans" cxnId="{59E1F8C0-8527-42FB-891F-45B73911D858}">
      <dgm:prSet/>
      <dgm:spPr/>
      <dgm:t>
        <a:bodyPr/>
        <a:lstStyle/>
        <a:p>
          <a:endParaRPr lang="en-US"/>
        </a:p>
      </dgm:t>
    </dgm:pt>
    <dgm:pt modelId="{25C18643-9EEB-4850-868F-158691603A02}" type="sibTrans" cxnId="{59E1F8C0-8527-42FB-891F-45B73911D858}">
      <dgm:prSet/>
      <dgm:spPr/>
      <dgm:t>
        <a:bodyPr/>
        <a:lstStyle/>
        <a:p>
          <a:endParaRPr lang="en-US"/>
        </a:p>
      </dgm:t>
    </dgm:pt>
    <dgm:pt modelId="{93AEB13D-679B-489F-964B-C6AF7E956317}">
      <dgm:prSet phldrT="[Text]" phldr="0"/>
      <dgm:spPr/>
      <dgm:t>
        <a:bodyPr/>
        <a:lstStyle/>
        <a:p>
          <a:r>
            <a:rPr lang="en-US" dirty="0"/>
            <a:t>Farmland Preservation Zoning </a:t>
          </a:r>
        </a:p>
      </dgm:t>
    </dgm:pt>
    <dgm:pt modelId="{70FDE441-A828-466A-8D5D-0C3A0C948B40}" type="parTrans" cxnId="{A446267B-CBB4-46F9-B4E4-56C76758DA2C}">
      <dgm:prSet/>
      <dgm:spPr/>
      <dgm:t>
        <a:bodyPr/>
        <a:lstStyle/>
        <a:p>
          <a:endParaRPr lang="en-US"/>
        </a:p>
      </dgm:t>
    </dgm:pt>
    <dgm:pt modelId="{F954CBC8-DFE6-4C45-9A62-3064E04A123B}" type="sibTrans" cxnId="{A446267B-CBB4-46F9-B4E4-56C76758DA2C}">
      <dgm:prSet/>
      <dgm:spPr/>
      <dgm:t>
        <a:bodyPr/>
        <a:lstStyle/>
        <a:p>
          <a:endParaRPr lang="en-US"/>
        </a:p>
      </dgm:t>
    </dgm:pt>
    <dgm:pt modelId="{01FDF2F1-5568-4AD0-A827-0C94912AD8E2}">
      <dgm:prSet phldrT="[Text]" phldr="0" custT="1"/>
      <dgm:spPr/>
      <dgm:t>
        <a:bodyPr/>
        <a:lstStyle/>
        <a:p>
          <a:r>
            <a:rPr lang="en-US" sz="1600" dirty="0"/>
            <a:t>Land Use Division - Title 18</a:t>
          </a:r>
        </a:p>
      </dgm:t>
    </dgm:pt>
    <dgm:pt modelId="{528231F4-1F96-401B-8326-D812D5CA3C86}" type="parTrans" cxnId="{BB074672-0ACA-4C53-9923-1AA9A2750248}">
      <dgm:prSet/>
      <dgm:spPr/>
      <dgm:t>
        <a:bodyPr/>
        <a:lstStyle/>
        <a:p>
          <a:endParaRPr lang="en-US"/>
        </a:p>
      </dgm:t>
    </dgm:pt>
    <dgm:pt modelId="{FE2E5277-234D-449C-867C-100387256224}" type="sibTrans" cxnId="{BB074672-0ACA-4C53-9923-1AA9A2750248}">
      <dgm:prSet/>
      <dgm:spPr/>
      <dgm:t>
        <a:bodyPr/>
        <a:lstStyle/>
        <a:p>
          <a:endParaRPr lang="en-US"/>
        </a:p>
      </dgm:t>
    </dgm:pt>
    <dgm:pt modelId="{FBFFF265-86A4-4A4A-99BA-F7BCBA829595}">
      <dgm:prSet phldrT="[Text]" phldr="0" custT="1"/>
      <dgm:spPr/>
      <dgm:t>
        <a:bodyPr/>
        <a:lstStyle/>
        <a:p>
          <a:r>
            <a:rPr lang="en-US" sz="1600" dirty="0"/>
            <a:t>Admin. Rule ATCP 49</a:t>
          </a:r>
        </a:p>
      </dgm:t>
    </dgm:pt>
    <dgm:pt modelId="{7E47A9D8-D472-4109-9BFA-F33CCDF430A5}" type="parTrans" cxnId="{8D68B189-E0FA-4FED-B024-BEFD367152BB}">
      <dgm:prSet/>
      <dgm:spPr/>
      <dgm:t>
        <a:bodyPr/>
        <a:lstStyle/>
        <a:p>
          <a:endParaRPr lang="en-US"/>
        </a:p>
      </dgm:t>
    </dgm:pt>
    <dgm:pt modelId="{0AFE1DD4-C71D-4635-88F9-656954D53324}" type="sibTrans" cxnId="{8D68B189-E0FA-4FED-B024-BEFD367152BB}">
      <dgm:prSet/>
      <dgm:spPr/>
      <dgm:t>
        <a:bodyPr/>
        <a:lstStyle/>
        <a:p>
          <a:endParaRPr lang="en-US"/>
        </a:p>
      </dgm:t>
    </dgm:pt>
    <dgm:pt modelId="{F4163C57-5D57-43C4-8B74-AC011FA86B7D}">
      <dgm:prSet phldrT="[Text]" phldr="0" custT="1"/>
      <dgm:spPr/>
      <dgm:t>
        <a:bodyPr/>
        <a:lstStyle/>
        <a:p>
          <a:r>
            <a:rPr lang="en-US" sz="1600" dirty="0"/>
            <a:t>Farmland Preservation Tax Credits</a:t>
          </a:r>
        </a:p>
      </dgm:t>
    </dgm:pt>
    <dgm:pt modelId="{965FF0D1-8BC7-4474-809C-B7439DBCF753}" type="parTrans" cxnId="{88FEE76B-2B80-4B8A-913A-F625D0277852}">
      <dgm:prSet/>
      <dgm:spPr/>
      <dgm:t>
        <a:bodyPr/>
        <a:lstStyle/>
        <a:p>
          <a:endParaRPr lang="en-US"/>
        </a:p>
      </dgm:t>
    </dgm:pt>
    <dgm:pt modelId="{A19E4325-2574-46E9-8C8E-218A61832E9C}" type="sibTrans" cxnId="{88FEE76B-2B80-4B8A-913A-F625D0277852}">
      <dgm:prSet/>
      <dgm:spPr/>
      <dgm:t>
        <a:bodyPr/>
        <a:lstStyle/>
        <a:p>
          <a:endParaRPr lang="en-US"/>
        </a:p>
      </dgm:t>
    </dgm:pt>
    <dgm:pt modelId="{2184A7A7-5632-4479-AEEF-B7D723099130}">
      <dgm:prSet phldrT="[Text]" phldr="0" custT="1"/>
      <dgm:spPr/>
      <dgm:t>
        <a:bodyPr/>
        <a:lstStyle/>
        <a:p>
          <a:r>
            <a:rPr lang="en-US" sz="1600"/>
            <a:t>LCD</a:t>
          </a:r>
          <a:endParaRPr lang="en-US" sz="1600" dirty="0"/>
        </a:p>
      </dgm:t>
    </dgm:pt>
    <dgm:pt modelId="{5931E234-35CA-4061-B6F8-E1164AE09E14}" type="parTrans" cxnId="{6DCD495E-BD12-452E-B6C6-D15A5A383646}">
      <dgm:prSet/>
      <dgm:spPr/>
      <dgm:t>
        <a:bodyPr/>
        <a:lstStyle/>
        <a:p>
          <a:endParaRPr lang="en-US"/>
        </a:p>
      </dgm:t>
    </dgm:pt>
    <dgm:pt modelId="{AFB37E1C-4266-492B-A614-9BBF9F15B43A}" type="sibTrans" cxnId="{6DCD495E-BD12-452E-B6C6-D15A5A383646}">
      <dgm:prSet/>
      <dgm:spPr/>
      <dgm:t>
        <a:bodyPr/>
        <a:lstStyle/>
        <a:p>
          <a:endParaRPr lang="en-US"/>
        </a:p>
      </dgm:t>
    </dgm:pt>
    <dgm:pt modelId="{E8757279-5BC4-4F8F-969B-EC2970C36DBB}">
      <dgm:prSet phldrT="[Text]" phldr="0" custT="1"/>
      <dgm:spPr/>
      <dgm:t>
        <a:bodyPr/>
        <a:lstStyle/>
        <a:p>
          <a:r>
            <a:rPr lang="en-US" sz="1600" dirty="0"/>
            <a:t>DATCP</a:t>
          </a:r>
        </a:p>
      </dgm:t>
    </dgm:pt>
    <dgm:pt modelId="{1A0CBD04-2BFD-4DEC-A116-49DF4E2646D5}" type="parTrans" cxnId="{138A13FC-02F5-4B5F-9783-7BE240D37003}">
      <dgm:prSet/>
      <dgm:spPr/>
      <dgm:t>
        <a:bodyPr/>
        <a:lstStyle/>
        <a:p>
          <a:endParaRPr lang="en-US"/>
        </a:p>
      </dgm:t>
    </dgm:pt>
    <dgm:pt modelId="{F522B0BE-0B68-4644-B3A1-BA1BAF859D11}" type="sibTrans" cxnId="{138A13FC-02F5-4B5F-9783-7BE240D37003}">
      <dgm:prSet/>
      <dgm:spPr/>
      <dgm:t>
        <a:bodyPr/>
        <a:lstStyle/>
        <a:p>
          <a:endParaRPr lang="en-US"/>
        </a:p>
      </dgm:t>
    </dgm:pt>
    <dgm:pt modelId="{43A58EE4-E5D9-40EB-8127-837630A18C2D}">
      <dgm:prSet phldrT="[Text]" phldr="0" custT="1"/>
      <dgm:spPr/>
      <dgm:t>
        <a:bodyPr/>
        <a:lstStyle/>
        <a:p>
          <a:r>
            <a:rPr lang="en-US" sz="1600" dirty="0"/>
            <a:t>Align w/Comp Plan</a:t>
          </a:r>
        </a:p>
      </dgm:t>
    </dgm:pt>
    <dgm:pt modelId="{08D6EC06-1B71-416F-9F01-55D94DB595C7}" type="parTrans" cxnId="{37C484F3-9623-4F55-BF8B-4B2F22B535C0}">
      <dgm:prSet/>
      <dgm:spPr/>
      <dgm:t>
        <a:bodyPr/>
        <a:lstStyle/>
        <a:p>
          <a:endParaRPr lang="en-US"/>
        </a:p>
      </dgm:t>
    </dgm:pt>
    <dgm:pt modelId="{09F5FD88-18C2-4DB5-A279-C624FFAA1F27}" type="sibTrans" cxnId="{37C484F3-9623-4F55-BF8B-4B2F22B535C0}">
      <dgm:prSet/>
      <dgm:spPr/>
      <dgm:t>
        <a:bodyPr/>
        <a:lstStyle/>
        <a:p>
          <a:endParaRPr lang="en-US"/>
        </a:p>
      </dgm:t>
    </dgm:pt>
    <dgm:pt modelId="{0E6269E6-7E61-488F-93BE-23A753042499}" type="pres">
      <dgm:prSet presAssocID="{DBDADC2F-7FDC-4423-9EC6-F7E7DC2CD689}" presName="rootnode" presStyleCnt="0">
        <dgm:presLayoutVars>
          <dgm:chMax/>
          <dgm:chPref/>
          <dgm:dir/>
          <dgm:animLvl val="lvl"/>
        </dgm:presLayoutVars>
      </dgm:prSet>
      <dgm:spPr/>
    </dgm:pt>
    <dgm:pt modelId="{F96CA8E2-B60D-454F-A045-EA0CB2BC50B6}" type="pres">
      <dgm:prSet presAssocID="{7E49F5F8-0AD3-4543-8D0C-DC9D1DECD24B}" presName="composite" presStyleCnt="0"/>
      <dgm:spPr/>
    </dgm:pt>
    <dgm:pt modelId="{DFB589A8-3DCC-425E-A3C4-98F2B9486670}" type="pres">
      <dgm:prSet presAssocID="{7E49F5F8-0AD3-4543-8D0C-DC9D1DECD24B}" presName="bentUpArrow1" presStyleLbl="alignImgPlace1" presStyleIdx="0" presStyleCnt="3"/>
      <dgm:spPr/>
    </dgm:pt>
    <dgm:pt modelId="{366A3FA9-8636-4709-9CF3-E6402EED781D}" type="pres">
      <dgm:prSet presAssocID="{7E49F5F8-0AD3-4543-8D0C-DC9D1DECD24B}" presName="ParentText" presStyleLbl="node1" presStyleIdx="0" presStyleCnt="4" custScaleX="81553" custScaleY="85883">
        <dgm:presLayoutVars>
          <dgm:chMax val="1"/>
          <dgm:chPref val="1"/>
          <dgm:bulletEnabled val="1"/>
        </dgm:presLayoutVars>
      </dgm:prSet>
      <dgm:spPr/>
    </dgm:pt>
    <dgm:pt modelId="{CCE3B308-E3DB-4F3A-BEAC-966494ECD062}" type="pres">
      <dgm:prSet presAssocID="{7E49F5F8-0AD3-4543-8D0C-DC9D1DECD24B}" presName="ChildText" presStyleLbl="revTx" presStyleIdx="0" presStyleCnt="4" custScaleX="202435" custLinFactNeighborX="38668" custLinFactNeighborY="-94">
        <dgm:presLayoutVars>
          <dgm:chMax val="0"/>
          <dgm:chPref val="0"/>
          <dgm:bulletEnabled val="1"/>
        </dgm:presLayoutVars>
      </dgm:prSet>
      <dgm:spPr/>
    </dgm:pt>
    <dgm:pt modelId="{9245C08E-301E-4CBA-A262-A4F73EC83843}" type="pres">
      <dgm:prSet presAssocID="{7E7D1C18-407F-4BC1-9890-2B035BE505E0}" presName="sibTrans" presStyleCnt="0"/>
      <dgm:spPr/>
    </dgm:pt>
    <dgm:pt modelId="{EDA67E6A-6823-4C19-A31B-319999ACF608}" type="pres">
      <dgm:prSet presAssocID="{4AB93196-35E1-4966-A5F4-F119AD2BF467}" presName="composite" presStyleCnt="0"/>
      <dgm:spPr/>
    </dgm:pt>
    <dgm:pt modelId="{3D1E6C2F-4AEA-49AF-8EF6-1204BE19A868}" type="pres">
      <dgm:prSet presAssocID="{4AB93196-35E1-4966-A5F4-F119AD2BF467}" presName="bentUpArrow1" presStyleLbl="alignImgPlace1" presStyleIdx="1" presStyleCnt="3"/>
      <dgm:spPr/>
    </dgm:pt>
    <dgm:pt modelId="{54217FB1-CFD7-4584-BC22-6B67B1DD5294}" type="pres">
      <dgm:prSet presAssocID="{4AB93196-35E1-4966-A5F4-F119AD2BF467}" presName="ParentText" presStyleLbl="node1" presStyleIdx="1" presStyleCnt="4" custScaleX="90121" custScaleY="73036">
        <dgm:presLayoutVars>
          <dgm:chMax val="1"/>
          <dgm:chPref val="1"/>
          <dgm:bulletEnabled val="1"/>
        </dgm:presLayoutVars>
      </dgm:prSet>
      <dgm:spPr/>
    </dgm:pt>
    <dgm:pt modelId="{F6C710BE-CBF4-45D0-ABFB-C7DAA0B4EF4B}" type="pres">
      <dgm:prSet presAssocID="{4AB93196-35E1-4966-A5F4-F119AD2BF467}" presName="ChildText" presStyleLbl="revTx" presStyleIdx="1" presStyleCnt="4" custScaleX="214439" custScaleY="58188" custLinFactNeighborX="50185" custLinFactNeighborY="360">
        <dgm:presLayoutVars>
          <dgm:chMax val="0"/>
          <dgm:chPref val="0"/>
          <dgm:bulletEnabled val="1"/>
        </dgm:presLayoutVars>
      </dgm:prSet>
      <dgm:spPr/>
    </dgm:pt>
    <dgm:pt modelId="{6850E1F1-CA57-40FB-893A-1F8CABB9039A}" type="pres">
      <dgm:prSet presAssocID="{7E5956E7-49A4-4D48-B5C4-2264CD3E5851}" presName="sibTrans" presStyleCnt="0"/>
      <dgm:spPr/>
    </dgm:pt>
    <dgm:pt modelId="{9654E9B6-947A-4D1B-BE7F-91752FE6BD72}" type="pres">
      <dgm:prSet presAssocID="{93AEB13D-679B-489F-964B-C6AF7E956317}" presName="composite" presStyleCnt="0"/>
      <dgm:spPr/>
    </dgm:pt>
    <dgm:pt modelId="{81BCAAE5-0AB4-44FD-A52F-BB70AD56C96E}" type="pres">
      <dgm:prSet presAssocID="{93AEB13D-679B-489F-964B-C6AF7E956317}" presName="bentUpArrow1" presStyleLbl="alignImgPlace1" presStyleIdx="2" presStyleCnt="3"/>
      <dgm:spPr/>
    </dgm:pt>
    <dgm:pt modelId="{0B72B47F-060E-447F-9625-9B01A3012BC1}" type="pres">
      <dgm:prSet presAssocID="{93AEB13D-679B-489F-964B-C6AF7E956317}" presName="ParentText" presStyleLbl="node1" presStyleIdx="2" presStyleCnt="4" custScaleX="85463" custScaleY="85836">
        <dgm:presLayoutVars>
          <dgm:chMax val="1"/>
          <dgm:chPref val="1"/>
          <dgm:bulletEnabled val="1"/>
        </dgm:presLayoutVars>
      </dgm:prSet>
      <dgm:spPr/>
    </dgm:pt>
    <dgm:pt modelId="{A32A0DFF-6193-43CE-A5E1-B3C675757F2D}" type="pres">
      <dgm:prSet presAssocID="{93AEB13D-679B-489F-964B-C6AF7E956317}" presName="ChildText" presStyleLbl="revTx" presStyleIdx="2" presStyleCnt="4" custScaleX="131496" custLinFactNeighborX="5158" custLinFactNeighborY="1181">
        <dgm:presLayoutVars>
          <dgm:chMax val="0"/>
          <dgm:chPref val="0"/>
          <dgm:bulletEnabled val="1"/>
        </dgm:presLayoutVars>
      </dgm:prSet>
      <dgm:spPr/>
    </dgm:pt>
    <dgm:pt modelId="{A8A6DF68-A0E9-4B9D-AD75-9E6C16C67C6D}" type="pres">
      <dgm:prSet presAssocID="{F954CBC8-DFE6-4C45-9A62-3064E04A123B}" presName="sibTrans" presStyleCnt="0"/>
      <dgm:spPr/>
    </dgm:pt>
    <dgm:pt modelId="{2F24BF11-F023-4A52-B26E-5E06AB137041}" type="pres">
      <dgm:prSet presAssocID="{F4163C57-5D57-43C4-8B74-AC011FA86B7D}" presName="composite" presStyleCnt="0"/>
      <dgm:spPr/>
    </dgm:pt>
    <dgm:pt modelId="{8A4FE8EE-C7EE-421E-B178-A34303A55A69}" type="pres">
      <dgm:prSet presAssocID="{F4163C57-5D57-43C4-8B74-AC011FA86B7D}" presName="ParentText" presStyleLbl="node1" presStyleIdx="3" presStyleCnt="4">
        <dgm:presLayoutVars>
          <dgm:chMax val="1"/>
          <dgm:chPref val="1"/>
          <dgm:bulletEnabled val="1"/>
        </dgm:presLayoutVars>
      </dgm:prSet>
      <dgm:spPr/>
    </dgm:pt>
    <dgm:pt modelId="{BB2AC227-58A2-4082-A6DA-69F0B0DE9E3F}" type="pres">
      <dgm:prSet presAssocID="{F4163C57-5D57-43C4-8B74-AC011FA86B7D}" presName="FinalChildText" presStyleLbl="revTx" presStyleIdx="3" presStyleCnt="4">
        <dgm:presLayoutVars>
          <dgm:chMax val="0"/>
          <dgm:chPref val="0"/>
          <dgm:bulletEnabled val="1"/>
        </dgm:presLayoutVars>
      </dgm:prSet>
      <dgm:spPr/>
    </dgm:pt>
  </dgm:ptLst>
  <dgm:cxnLst>
    <dgm:cxn modelId="{08FA6D17-EEAB-482A-937C-06D0C79F05C0}" type="presOf" srcId="{F4163C57-5D57-43C4-8B74-AC011FA86B7D}" destId="{8A4FE8EE-C7EE-421E-B178-A34303A55A69}" srcOrd="0" destOrd="0" presId="urn:microsoft.com/office/officeart/2005/8/layout/StepDownProcess"/>
    <dgm:cxn modelId="{8921A41D-E8B8-4938-95F3-AF17AB23AC26}" type="presOf" srcId="{E8757279-5BC4-4F8F-969B-EC2970C36DBB}" destId="{CCE3B308-E3DB-4F3A-BEAC-966494ECD062}" srcOrd="0" destOrd="2" presId="urn:microsoft.com/office/officeart/2005/8/layout/StepDownProcess"/>
    <dgm:cxn modelId="{D637C81E-0DF3-4249-9265-6D9DA45DAF25}" srcId="{DBDADC2F-7FDC-4423-9EC6-F7E7DC2CD689}" destId="{4AB93196-35E1-4966-A5F4-F119AD2BF467}" srcOrd="1" destOrd="0" parTransId="{B9E4F98D-495E-4613-8644-4665B29B5F58}" sibTransId="{7E5956E7-49A4-4D48-B5C4-2264CD3E5851}"/>
    <dgm:cxn modelId="{AB364223-720C-411E-9B3B-159784607E05}" type="presOf" srcId="{DBDADC2F-7FDC-4423-9EC6-F7E7DC2CD689}" destId="{0E6269E6-7E61-488F-93BE-23A753042499}" srcOrd="0" destOrd="0" presId="urn:microsoft.com/office/officeart/2005/8/layout/StepDownProcess"/>
    <dgm:cxn modelId="{DCBF1825-1067-4C86-98B7-2CF285ECCC01}" type="presOf" srcId="{9A26A146-CA74-4C9D-9F6E-02A0FE2D1524}" destId="{CCE3B308-E3DB-4F3A-BEAC-966494ECD062}" srcOrd="0" destOrd="0" presId="urn:microsoft.com/office/officeart/2005/8/layout/StepDownProcess"/>
    <dgm:cxn modelId="{6DCD495E-BD12-452E-B6C6-D15A5A383646}" srcId="{F4163C57-5D57-43C4-8B74-AC011FA86B7D}" destId="{2184A7A7-5632-4479-AEEF-B7D723099130}" srcOrd="0" destOrd="0" parTransId="{5931E234-35CA-4061-B6F8-E1164AE09E14}" sibTransId="{AFB37E1C-4266-492B-A614-9BBF9F15B43A}"/>
    <dgm:cxn modelId="{B4A1815E-4324-4303-BDDA-2836F2A62860}" srcId="{DBDADC2F-7FDC-4423-9EC6-F7E7DC2CD689}" destId="{7E49F5F8-0AD3-4543-8D0C-DC9D1DECD24B}" srcOrd="0" destOrd="0" parTransId="{D2F6E48C-1E8F-4A11-B0B3-4A652D9CD958}" sibTransId="{7E7D1C18-407F-4BC1-9890-2B035BE505E0}"/>
    <dgm:cxn modelId="{EA0D6F46-64AF-4A7C-BEF4-CE1A80DD35A4}" type="presOf" srcId="{2184A7A7-5632-4479-AEEF-B7D723099130}" destId="{BB2AC227-58A2-4082-A6DA-69F0B0DE9E3F}" srcOrd="0" destOrd="0" presId="urn:microsoft.com/office/officeart/2005/8/layout/StepDownProcess"/>
    <dgm:cxn modelId="{88FEE76B-2B80-4B8A-913A-F625D0277852}" srcId="{DBDADC2F-7FDC-4423-9EC6-F7E7DC2CD689}" destId="{F4163C57-5D57-43C4-8B74-AC011FA86B7D}" srcOrd="3" destOrd="0" parTransId="{965FF0D1-8BC7-4474-809C-B7439DBCF753}" sibTransId="{A19E4325-2574-46E9-8C8E-218A61832E9C}"/>
    <dgm:cxn modelId="{BB074672-0ACA-4C53-9923-1AA9A2750248}" srcId="{93AEB13D-679B-489F-964B-C6AF7E956317}" destId="{01FDF2F1-5568-4AD0-A827-0C94912AD8E2}" srcOrd="0" destOrd="0" parTransId="{528231F4-1F96-401B-8326-D812D5CA3C86}" sibTransId="{FE2E5277-234D-449C-867C-100387256224}"/>
    <dgm:cxn modelId="{ADB47E59-33E5-43A5-87C2-35F46BB296CC}" type="presOf" srcId="{FBFFF265-86A4-4A4A-99BA-F7BCBA829595}" destId="{CCE3B308-E3DB-4F3A-BEAC-966494ECD062}" srcOrd="0" destOrd="1" presId="urn:microsoft.com/office/officeart/2005/8/layout/StepDownProcess"/>
    <dgm:cxn modelId="{A446267B-CBB4-46F9-B4E4-56C76758DA2C}" srcId="{DBDADC2F-7FDC-4423-9EC6-F7E7DC2CD689}" destId="{93AEB13D-679B-489F-964B-C6AF7E956317}" srcOrd="2" destOrd="0" parTransId="{70FDE441-A828-466A-8D5D-0C3A0C948B40}" sibTransId="{F954CBC8-DFE6-4C45-9A62-3064E04A123B}"/>
    <dgm:cxn modelId="{09061A83-F1A2-49F7-97C1-B1BFEA417FFF}" type="presOf" srcId="{7E49F5F8-0AD3-4543-8D0C-DC9D1DECD24B}" destId="{366A3FA9-8636-4709-9CF3-E6402EED781D}" srcOrd="0" destOrd="0" presId="urn:microsoft.com/office/officeart/2005/8/layout/StepDownProcess"/>
    <dgm:cxn modelId="{8D68B189-E0FA-4FED-B024-BEFD367152BB}" srcId="{7E49F5F8-0AD3-4543-8D0C-DC9D1DECD24B}" destId="{FBFFF265-86A4-4A4A-99BA-F7BCBA829595}" srcOrd="1" destOrd="0" parTransId="{7E47A9D8-D472-4109-9BFA-F33CCDF430A5}" sibTransId="{0AFE1DD4-C71D-4635-88F9-656954D53324}"/>
    <dgm:cxn modelId="{2A48538E-E78D-4EBD-9F31-DBF841A65E65}" type="presOf" srcId="{01FDF2F1-5568-4AD0-A827-0C94912AD8E2}" destId="{A32A0DFF-6193-43CE-A5E1-B3C675757F2D}" srcOrd="0" destOrd="0" presId="urn:microsoft.com/office/officeart/2005/8/layout/StepDownProcess"/>
    <dgm:cxn modelId="{59E1F8C0-8527-42FB-891F-45B73911D858}" srcId="{4AB93196-35E1-4966-A5F4-F119AD2BF467}" destId="{1A323D84-9585-44A4-9E6A-E0AAD6F1FBC3}" srcOrd="0" destOrd="0" parTransId="{A2F2415F-D6DE-4090-A962-E611583C7189}" sibTransId="{25C18643-9EEB-4850-868F-158691603A02}"/>
    <dgm:cxn modelId="{E7E03BC1-DF47-4157-87A0-CB687E479171}" type="presOf" srcId="{93AEB13D-679B-489F-964B-C6AF7E956317}" destId="{0B72B47F-060E-447F-9625-9B01A3012BC1}" srcOrd="0" destOrd="0" presId="urn:microsoft.com/office/officeart/2005/8/layout/StepDownProcess"/>
    <dgm:cxn modelId="{8CE9D8EA-9DEC-4A6D-A872-1D076F2CFEF6}" type="presOf" srcId="{1A323D84-9585-44A4-9E6A-E0AAD6F1FBC3}" destId="{F6C710BE-CBF4-45D0-ABFB-C7DAA0B4EF4B}" srcOrd="0" destOrd="0" presId="urn:microsoft.com/office/officeart/2005/8/layout/StepDownProcess"/>
    <dgm:cxn modelId="{37C484F3-9623-4F55-BF8B-4B2F22B535C0}" srcId="{4AB93196-35E1-4966-A5F4-F119AD2BF467}" destId="{43A58EE4-E5D9-40EB-8127-837630A18C2D}" srcOrd="1" destOrd="0" parTransId="{08D6EC06-1B71-416F-9F01-55D94DB595C7}" sibTransId="{09F5FD88-18C2-4DB5-A279-C624FFAA1F27}"/>
    <dgm:cxn modelId="{138A13FC-02F5-4B5F-9783-7BE240D37003}" srcId="{7E49F5F8-0AD3-4543-8D0C-DC9D1DECD24B}" destId="{E8757279-5BC4-4F8F-969B-EC2970C36DBB}" srcOrd="2" destOrd="0" parTransId="{1A0CBD04-2BFD-4DEC-A116-49DF4E2646D5}" sibTransId="{F522B0BE-0B68-4644-B3A1-BA1BAF859D11}"/>
    <dgm:cxn modelId="{5D0DB9FC-4645-49C0-A45C-D6485F5602E3}" type="presOf" srcId="{43A58EE4-E5D9-40EB-8127-837630A18C2D}" destId="{F6C710BE-CBF4-45D0-ABFB-C7DAA0B4EF4B}" srcOrd="0" destOrd="1" presId="urn:microsoft.com/office/officeart/2005/8/layout/StepDownProcess"/>
    <dgm:cxn modelId="{4A07C5FC-F258-48A1-9AF6-BB15C80C35FB}" srcId="{7E49F5F8-0AD3-4543-8D0C-DC9D1DECD24B}" destId="{9A26A146-CA74-4C9D-9F6E-02A0FE2D1524}" srcOrd="0" destOrd="0" parTransId="{D733ACCD-0582-4AB6-BD45-A1D95F355729}" sibTransId="{CD6D596C-41CE-4535-8689-55F52FAEED38}"/>
    <dgm:cxn modelId="{723A84FE-3960-4F40-971A-A1A897898CC7}" type="presOf" srcId="{4AB93196-35E1-4966-A5F4-F119AD2BF467}" destId="{54217FB1-CFD7-4584-BC22-6B67B1DD5294}" srcOrd="0" destOrd="0" presId="urn:microsoft.com/office/officeart/2005/8/layout/StepDownProcess"/>
    <dgm:cxn modelId="{9D209454-907A-4A92-821C-DFFE91261AC1}" type="presParOf" srcId="{0E6269E6-7E61-488F-93BE-23A753042499}" destId="{F96CA8E2-B60D-454F-A045-EA0CB2BC50B6}" srcOrd="0" destOrd="0" presId="urn:microsoft.com/office/officeart/2005/8/layout/StepDownProcess"/>
    <dgm:cxn modelId="{AD763471-5004-4197-A30D-EC465AADB554}" type="presParOf" srcId="{F96CA8E2-B60D-454F-A045-EA0CB2BC50B6}" destId="{DFB589A8-3DCC-425E-A3C4-98F2B9486670}" srcOrd="0" destOrd="0" presId="urn:microsoft.com/office/officeart/2005/8/layout/StepDownProcess"/>
    <dgm:cxn modelId="{94D8E4B7-2E31-4012-94C7-F209C937BAD9}" type="presParOf" srcId="{F96CA8E2-B60D-454F-A045-EA0CB2BC50B6}" destId="{366A3FA9-8636-4709-9CF3-E6402EED781D}" srcOrd="1" destOrd="0" presId="urn:microsoft.com/office/officeart/2005/8/layout/StepDownProcess"/>
    <dgm:cxn modelId="{8B2860E9-A497-45E2-B54E-D85E44650EA9}" type="presParOf" srcId="{F96CA8E2-B60D-454F-A045-EA0CB2BC50B6}" destId="{CCE3B308-E3DB-4F3A-BEAC-966494ECD062}" srcOrd="2" destOrd="0" presId="urn:microsoft.com/office/officeart/2005/8/layout/StepDownProcess"/>
    <dgm:cxn modelId="{EA651A93-12D5-4296-92A4-84C8126B0AF2}" type="presParOf" srcId="{0E6269E6-7E61-488F-93BE-23A753042499}" destId="{9245C08E-301E-4CBA-A262-A4F73EC83843}" srcOrd="1" destOrd="0" presId="urn:microsoft.com/office/officeart/2005/8/layout/StepDownProcess"/>
    <dgm:cxn modelId="{A697167D-D50D-427E-9ACA-D8A92FA76DE3}" type="presParOf" srcId="{0E6269E6-7E61-488F-93BE-23A753042499}" destId="{EDA67E6A-6823-4C19-A31B-319999ACF608}" srcOrd="2" destOrd="0" presId="urn:microsoft.com/office/officeart/2005/8/layout/StepDownProcess"/>
    <dgm:cxn modelId="{9E953689-4E03-44C0-963E-E558032F3D1B}" type="presParOf" srcId="{EDA67E6A-6823-4C19-A31B-319999ACF608}" destId="{3D1E6C2F-4AEA-49AF-8EF6-1204BE19A868}" srcOrd="0" destOrd="0" presId="urn:microsoft.com/office/officeart/2005/8/layout/StepDownProcess"/>
    <dgm:cxn modelId="{B8471CA7-035B-4ECB-9FB5-18661A734509}" type="presParOf" srcId="{EDA67E6A-6823-4C19-A31B-319999ACF608}" destId="{54217FB1-CFD7-4584-BC22-6B67B1DD5294}" srcOrd="1" destOrd="0" presId="urn:microsoft.com/office/officeart/2005/8/layout/StepDownProcess"/>
    <dgm:cxn modelId="{299CFCAD-1AB0-40F1-9BF7-2D49811C310F}" type="presParOf" srcId="{EDA67E6A-6823-4C19-A31B-319999ACF608}" destId="{F6C710BE-CBF4-45D0-ABFB-C7DAA0B4EF4B}" srcOrd="2" destOrd="0" presId="urn:microsoft.com/office/officeart/2005/8/layout/StepDownProcess"/>
    <dgm:cxn modelId="{80C84272-CE5D-408D-81AD-F1CA897FD490}" type="presParOf" srcId="{0E6269E6-7E61-488F-93BE-23A753042499}" destId="{6850E1F1-CA57-40FB-893A-1F8CABB9039A}" srcOrd="3" destOrd="0" presId="urn:microsoft.com/office/officeart/2005/8/layout/StepDownProcess"/>
    <dgm:cxn modelId="{AE5EC899-A9E8-47AB-A5B9-7253F8E5A2E9}" type="presParOf" srcId="{0E6269E6-7E61-488F-93BE-23A753042499}" destId="{9654E9B6-947A-4D1B-BE7F-91752FE6BD72}" srcOrd="4" destOrd="0" presId="urn:microsoft.com/office/officeart/2005/8/layout/StepDownProcess"/>
    <dgm:cxn modelId="{2DDD3C9D-68EE-48DE-A4DF-9239499D258F}" type="presParOf" srcId="{9654E9B6-947A-4D1B-BE7F-91752FE6BD72}" destId="{81BCAAE5-0AB4-44FD-A52F-BB70AD56C96E}" srcOrd="0" destOrd="0" presId="urn:microsoft.com/office/officeart/2005/8/layout/StepDownProcess"/>
    <dgm:cxn modelId="{D98D466C-D5AC-475B-9216-5B1C4ACCFE6B}" type="presParOf" srcId="{9654E9B6-947A-4D1B-BE7F-91752FE6BD72}" destId="{0B72B47F-060E-447F-9625-9B01A3012BC1}" srcOrd="1" destOrd="0" presId="urn:microsoft.com/office/officeart/2005/8/layout/StepDownProcess"/>
    <dgm:cxn modelId="{703AEB25-B3B4-407C-9ECD-F3CE2CB099BC}" type="presParOf" srcId="{9654E9B6-947A-4D1B-BE7F-91752FE6BD72}" destId="{A32A0DFF-6193-43CE-A5E1-B3C675757F2D}" srcOrd="2" destOrd="0" presId="urn:microsoft.com/office/officeart/2005/8/layout/StepDownProcess"/>
    <dgm:cxn modelId="{8370BF30-509C-422D-A408-84AF8E6EAEA8}" type="presParOf" srcId="{0E6269E6-7E61-488F-93BE-23A753042499}" destId="{A8A6DF68-A0E9-4B9D-AD75-9E6C16C67C6D}" srcOrd="5" destOrd="0" presId="urn:microsoft.com/office/officeart/2005/8/layout/StepDownProcess"/>
    <dgm:cxn modelId="{6B967D2C-A94C-4FDD-BF6C-01607589552A}" type="presParOf" srcId="{0E6269E6-7E61-488F-93BE-23A753042499}" destId="{2F24BF11-F023-4A52-B26E-5E06AB137041}" srcOrd="6" destOrd="0" presId="urn:microsoft.com/office/officeart/2005/8/layout/StepDownProcess"/>
    <dgm:cxn modelId="{775316CB-A674-4BE0-B803-87FFA4DDEBB9}" type="presParOf" srcId="{2F24BF11-F023-4A52-B26E-5E06AB137041}" destId="{8A4FE8EE-C7EE-421E-B178-A34303A55A69}" srcOrd="0" destOrd="0" presId="urn:microsoft.com/office/officeart/2005/8/layout/StepDownProcess"/>
    <dgm:cxn modelId="{B7B1BC31-C969-4696-BAC2-4EB790D6D757}" type="presParOf" srcId="{2F24BF11-F023-4A52-B26E-5E06AB137041}" destId="{BB2AC227-58A2-4082-A6DA-69F0B0DE9E3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589A8-3DCC-425E-A3C4-98F2B9486670}">
      <dsp:nvSpPr>
        <dsp:cNvPr id="0" name=""/>
        <dsp:cNvSpPr/>
      </dsp:nvSpPr>
      <dsp:spPr>
        <a:xfrm rot="5400000">
          <a:off x="691251" y="1315921"/>
          <a:ext cx="1245643" cy="141812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A3FA9-8636-4709-9CF3-E6402EED781D}">
      <dsp:nvSpPr>
        <dsp:cNvPr id="0" name=""/>
        <dsp:cNvSpPr/>
      </dsp:nvSpPr>
      <dsp:spPr>
        <a:xfrm>
          <a:off x="554641" y="38703"/>
          <a:ext cx="1710109" cy="12605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Farmland Preservation Program</a:t>
          </a:r>
        </a:p>
      </dsp:txBody>
      <dsp:txXfrm>
        <a:off x="616188" y="100250"/>
        <a:ext cx="1587015" cy="1137482"/>
      </dsp:txXfrm>
    </dsp:sp>
    <dsp:sp modelId="{CCE3B308-E3DB-4F3A-BEAC-966494ECD062}">
      <dsp:nvSpPr>
        <dsp:cNvPr id="0" name=""/>
        <dsp:cNvSpPr/>
      </dsp:nvSpPr>
      <dsp:spPr>
        <a:xfrm>
          <a:off x="2266768" y="73971"/>
          <a:ext cx="3087351" cy="118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Wis. Stat. Chapter 91</a:t>
          </a:r>
        </a:p>
        <a:p>
          <a:pPr marL="171450" lvl="1" indent="-171450" algn="l" defTabSz="711200">
            <a:lnSpc>
              <a:spcPct val="90000"/>
            </a:lnSpc>
            <a:spcBef>
              <a:spcPct val="0"/>
            </a:spcBef>
            <a:spcAft>
              <a:spcPct val="15000"/>
            </a:spcAft>
            <a:buChar char="•"/>
          </a:pPr>
          <a:r>
            <a:rPr lang="en-US" sz="1600" kern="1200" dirty="0"/>
            <a:t>Admin. Rule ATCP 49</a:t>
          </a:r>
        </a:p>
        <a:p>
          <a:pPr marL="171450" lvl="1" indent="-171450" algn="l" defTabSz="711200">
            <a:lnSpc>
              <a:spcPct val="90000"/>
            </a:lnSpc>
            <a:spcBef>
              <a:spcPct val="0"/>
            </a:spcBef>
            <a:spcAft>
              <a:spcPct val="15000"/>
            </a:spcAft>
            <a:buChar char="•"/>
          </a:pPr>
          <a:r>
            <a:rPr lang="en-US" sz="1600" kern="1200" dirty="0"/>
            <a:t>DATCP</a:t>
          </a:r>
        </a:p>
      </dsp:txBody>
      <dsp:txXfrm>
        <a:off x="2266768" y="73971"/>
        <a:ext cx="3087351" cy="1186327"/>
      </dsp:txXfrm>
    </dsp:sp>
    <dsp:sp modelId="{3D1E6C2F-4AEA-49AF-8EF6-1204BE19A868}">
      <dsp:nvSpPr>
        <dsp:cNvPr id="0" name=""/>
        <dsp:cNvSpPr/>
      </dsp:nvSpPr>
      <dsp:spPr>
        <a:xfrm rot="5400000">
          <a:off x="2801763" y="2766839"/>
          <a:ext cx="1245643" cy="141812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217FB1-CFD7-4584-BC22-6B67B1DD5294}">
      <dsp:nvSpPr>
        <dsp:cNvPr id="0" name=""/>
        <dsp:cNvSpPr/>
      </dsp:nvSpPr>
      <dsp:spPr>
        <a:xfrm>
          <a:off x="2575321" y="1583905"/>
          <a:ext cx="1889774" cy="107201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Farmland Preservation Plan</a:t>
          </a:r>
        </a:p>
      </dsp:txBody>
      <dsp:txXfrm>
        <a:off x="2627662" y="1636246"/>
        <a:ext cx="1785092" cy="967328"/>
      </dsp:txXfrm>
    </dsp:sp>
    <dsp:sp modelId="{F6C710BE-CBF4-45D0-ABFB-C7DAA0B4EF4B}">
      <dsp:nvSpPr>
        <dsp:cNvPr id="0" name=""/>
        <dsp:cNvSpPr/>
      </dsp:nvSpPr>
      <dsp:spPr>
        <a:xfrm>
          <a:off x="4461390" y="1778289"/>
          <a:ext cx="3270425" cy="69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Farmland Preservation Planning</a:t>
          </a:r>
        </a:p>
        <a:p>
          <a:pPr marL="171450" lvl="1" indent="-171450" algn="l" defTabSz="711200">
            <a:lnSpc>
              <a:spcPct val="90000"/>
            </a:lnSpc>
            <a:spcBef>
              <a:spcPct val="0"/>
            </a:spcBef>
            <a:spcAft>
              <a:spcPct val="15000"/>
            </a:spcAft>
            <a:buChar char="•"/>
          </a:pPr>
          <a:r>
            <a:rPr lang="en-US" sz="1600" kern="1200" dirty="0"/>
            <a:t>Align w/Comp Plan</a:t>
          </a:r>
        </a:p>
      </dsp:txBody>
      <dsp:txXfrm>
        <a:off x="4461390" y="1778289"/>
        <a:ext cx="3270425" cy="690300"/>
      </dsp:txXfrm>
    </dsp:sp>
    <dsp:sp modelId="{81BCAAE5-0AB4-44FD-A52F-BB70AD56C96E}">
      <dsp:nvSpPr>
        <dsp:cNvPr id="0" name=""/>
        <dsp:cNvSpPr/>
      </dsp:nvSpPr>
      <dsp:spPr>
        <a:xfrm rot="5400000">
          <a:off x="4773605" y="4311696"/>
          <a:ext cx="1245643" cy="141812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2B47F-060E-447F-9625-9B01A3012BC1}">
      <dsp:nvSpPr>
        <dsp:cNvPr id="0" name=""/>
        <dsp:cNvSpPr/>
      </dsp:nvSpPr>
      <dsp:spPr>
        <a:xfrm>
          <a:off x="4596001" y="3034824"/>
          <a:ext cx="1792099" cy="125988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Farmland Preservation Zoning </a:t>
          </a:r>
        </a:p>
      </dsp:txBody>
      <dsp:txXfrm>
        <a:off x="4657515" y="3096338"/>
        <a:ext cx="1669071" cy="1136858"/>
      </dsp:txXfrm>
    </dsp:sp>
    <dsp:sp modelId="{A32A0DFF-6193-43CE-A5E1-B3C675757F2D}">
      <dsp:nvSpPr>
        <dsp:cNvPr id="0" name=""/>
        <dsp:cNvSpPr/>
      </dsp:nvSpPr>
      <dsp:spPr>
        <a:xfrm>
          <a:off x="6379007" y="3084872"/>
          <a:ext cx="2005455" cy="118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Land Use Division - Title 18</a:t>
          </a:r>
        </a:p>
      </dsp:txBody>
      <dsp:txXfrm>
        <a:off x="6379007" y="3084872"/>
        <a:ext cx="2005455" cy="1186327"/>
      </dsp:txXfrm>
    </dsp:sp>
    <dsp:sp modelId="{8A4FE8EE-C7EE-421E-B178-A34303A55A69}">
      <dsp:nvSpPr>
        <dsp:cNvPr id="0" name=""/>
        <dsp:cNvSpPr/>
      </dsp:nvSpPr>
      <dsp:spPr>
        <a:xfrm>
          <a:off x="6616681" y="4579680"/>
          <a:ext cx="2096930" cy="146778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Farmland Preservation Tax Credits</a:t>
          </a:r>
        </a:p>
      </dsp:txBody>
      <dsp:txXfrm>
        <a:off x="6688345" y="4651344"/>
        <a:ext cx="1953602" cy="1324455"/>
      </dsp:txXfrm>
    </dsp:sp>
    <dsp:sp modelId="{BB2AC227-58A2-4082-A6DA-69F0B0DE9E3F}">
      <dsp:nvSpPr>
        <dsp:cNvPr id="0" name=""/>
        <dsp:cNvSpPr/>
      </dsp:nvSpPr>
      <dsp:spPr>
        <a:xfrm>
          <a:off x="8713611" y="4719667"/>
          <a:ext cx="1525107" cy="118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LCD</a:t>
          </a:r>
          <a:endParaRPr lang="en-US" sz="1600" kern="1200" dirty="0"/>
        </a:p>
      </dsp:txBody>
      <dsp:txXfrm>
        <a:off x="8713611" y="4719667"/>
        <a:ext cx="1525107" cy="118632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252186-C111-43A8-A0F7-F77FFDE4DF82}" type="datetimeFigureOut">
              <a:rPr lang="en-US" smtClean="0"/>
              <a:t>5/4/2026</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2BBB5B-F3DE-41D7-B279-483D20E8E363}" type="datetimeFigureOut">
              <a:rPr lang="en-US" smtClean="0"/>
              <a:t>5/4/2026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DB27-4CFB-5140-688E-A158BF6C9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BF4BFC-E9C4-C845-01CD-8B44720C4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D67473-143C-A2AF-E653-FEC2D5F21320}"/>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F884CE47-1D33-9A81-E843-3F317852F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2B7A5-2BEE-D241-F422-AFA7FDBEA6F8}"/>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47651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DAFD-F696-6106-FFC1-E43C86824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40B60-F3C3-9846-446D-CE6818FA0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FB68-19EE-BAB0-ED91-91A3C6363C2C}"/>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A5C47911-8911-2FDA-46DD-87B403990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21716-02C2-C45F-45D1-A655D3670EB8}"/>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3183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45BB-3DBC-DC3A-D823-E2DCA2593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DAFE9-6A83-25C4-FFF4-84B4F20C51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BFFB4-2CC3-1EF9-D5E4-4DDA62BB50A0}"/>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33115AF7-D606-3491-A727-EE9E1F924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8AAA8-61FC-3A6D-BC8E-0DD6858C690F}"/>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163505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9CD1-FBBD-031C-AB37-7C45E9132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98C3F0-4B90-C1A7-4735-01252A7F2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FE74F-D26B-14A6-81D0-7182DDE62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ABEA2-CD58-DA1D-5A26-4F9F1D003F76}"/>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6" name="Footer Placeholder 5">
            <a:extLst>
              <a:ext uri="{FF2B5EF4-FFF2-40B4-BE49-F238E27FC236}">
                <a16:creationId xmlns:a16="http://schemas.microsoft.com/office/drawing/2014/main" id="{33B0CE07-4B35-FE00-BA05-0BDC25D5F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38AE5-071B-A0C6-DCFB-8AEAB9D4953F}"/>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2804178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0C1C-A07D-2225-CEBA-E8096CC63A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57DD43-4B89-FD60-5B02-4E999F7D1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3CD31-B4EE-3CF8-25B6-D2D76661F8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200A4-1515-A57A-411B-DED76FBB5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2CBF5-F729-94A5-4240-3AF86E01BF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B0F6E-4555-107F-588B-DBD30602D634}"/>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8" name="Footer Placeholder 7">
            <a:extLst>
              <a:ext uri="{FF2B5EF4-FFF2-40B4-BE49-F238E27FC236}">
                <a16:creationId xmlns:a16="http://schemas.microsoft.com/office/drawing/2014/main" id="{4401A88A-3E18-B4D2-1A94-4E004D0F3F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E7E8B7-8D94-CA15-C0EB-25A73E8F0F91}"/>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347326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F6B8-FCAE-E9B1-1CDC-1C886C90F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2D222-BE8D-C522-7E72-3B2E26374CB4}"/>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4" name="Footer Placeholder 3">
            <a:extLst>
              <a:ext uri="{FF2B5EF4-FFF2-40B4-BE49-F238E27FC236}">
                <a16:creationId xmlns:a16="http://schemas.microsoft.com/office/drawing/2014/main" id="{C97E0DB0-E9C6-924A-0A8C-32AF01F7E4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35683-1F97-04ED-66F0-2726D29FC68E}"/>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207597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66794-191C-E753-8A6A-27EE55152AC2}"/>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3" name="Footer Placeholder 2">
            <a:extLst>
              <a:ext uri="{FF2B5EF4-FFF2-40B4-BE49-F238E27FC236}">
                <a16:creationId xmlns:a16="http://schemas.microsoft.com/office/drawing/2014/main" id="{CDA5ADEF-EB27-A855-8C28-94E00F1329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80D66-548E-6E75-6BA8-AE7E1A2515B4}"/>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2364508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40AB-342A-34E4-7A70-A21C78300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3DE40-DD3C-6668-B7F2-5F5E22DAA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261D3-F5D7-BADC-9895-5AD3D2772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80CC4-DFD4-DF0B-F92E-0B80893DD918}"/>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6" name="Footer Placeholder 5">
            <a:extLst>
              <a:ext uri="{FF2B5EF4-FFF2-40B4-BE49-F238E27FC236}">
                <a16:creationId xmlns:a16="http://schemas.microsoft.com/office/drawing/2014/main" id="{AA34B592-92C2-2E3A-84D3-05DD67E3B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3A802-CD7E-DA9B-A723-179556FA5ACF}"/>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560759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C772-8DF2-DBC2-8106-29FA04D43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45265-D6A7-9E38-6BFB-4896A49BF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89021-F3FC-28FF-E871-7ABEEF030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61A0C-FFCD-3947-8CAC-B03DCA137090}"/>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6" name="Footer Placeholder 5">
            <a:extLst>
              <a:ext uri="{FF2B5EF4-FFF2-40B4-BE49-F238E27FC236}">
                <a16:creationId xmlns:a16="http://schemas.microsoft.com/office/drawing/2014/main" id="{66DE483D-5F88-72EE-EF37-EE324A1E3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38E51-A043-EB08-46D4-1CAB5F957BB6}"/>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3142120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028-4736-CC40-261B-B9E755DCE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247886-BA8D-3831-E688-386F557711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A9F1B-1E3F-BB78-3BD8-27BD65F119F0}"/>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48A1798E-1E98-E76A-6A68-5B1E5F3E2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D2D76-9579-5171-1E4C-1B729EB68BA3}"/>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312790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00510-FC66-4C31-D3D5-2127A607B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196C4-9FAE-4489-F97E-9160129AF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22F8A-954E-5969-FB0D-14CC88C26E54}"/>
              </a:ext>
            </a:extLst>
          </p:cNvPr>
          <p:cNvSpPr>
            <a:spLocks noGrp="1"/>
          </p:cNvSpPr>
          <p:nvPr>
            <p:ph type="dt" sz="half" idx="10"/>
          </p:nvPr>
        </p:nvSpPr>
        <p:spPr/>
        <p:txBody>
          <a:body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57FFF500-4A3C-09B6-5A01-11763A26C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F8318-9A65-FF4F-7838-F014CC9E0319}"/>
              </a:ext>
            </a:extLst>
          </p:cNvPr>
          <p:cNvSpPr>
            <a:spLocks noGrp="1"/>
          </p:cNvSpPr>
          <p:nvPr>
            <p:ph type="sldNum" sz="quarter" idx="12"/>
          </p:nvPr>
        </p:nvSpPr>
        <p:spPr/>
        <p:txBody>
          <a:bodyPr/>
          <a:lstStyle/>
          <a:p>
            <a:fld id="{6AB97F18-F9FC-4D51-9DB8-524CA614FD15}" type="slidenum">
              <a:rPr lang="en-US" smtClean="0"/>
              <a:t>‹#›</a:t>
            </a:fld>
            <a:endParaRPr lang="en-US"/>
          </a:p>
        </p:txBody>
      </p:sp>
    </p:spTree>
    <p:extLst>
      <p:ext uri="{BB962C8B-B14F-4D97-AF65-F5344CB8AC3E}">
        <p14:creationId xmlns:p14="http://schemas.microsoft.com/office/powerpoint/2010/main" val="160397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A682B-2E70-AD09-8DDA-6DDAD8EF4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D08B7-B7D4-5462-85EB-31BD21514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9EDD2-3461-8D34-D92F-BD5AEFF17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203B1F-3016-4305-9E88-9423F4794828}" type="datetimeFigureOut">
              <a:rPr lang="en-US" smtClean="0"/>
              <a:t>5/4/2026</a:t>
            </a:fld>
            <a:endParaRPr lang="en-US"/>
          </a:p>
        </p:txBody>
      </p:sp>
      <p:sp>
        <p:nvSpPr>
          <p:cNvPr id="5" name="Footer Placeholder 4">
            <a:extLst>
              <a:ext uri="{FF2B5EF4-FFF2-40B4-BE49-F238E27FC236}">
                <a16:creationId xmlns:a16="http://schemas.microsoft.com/office/drawing/2014/main" id="{655A0F8E-E397-E899-3DDD-C89E3AB7B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F831E0-DDC3-CA2C-F388-F5BD6E365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B97F18-F9FC-4D51-9DB8-524CA614FD15}" type="slidenum">
              <a:rPr lang="en-US" smtClean="0"/>
              <a:t>‹#›</a:t>
            </a:fld>
            <a:endParaRPr lang="en-US"/>
          </a:p>
        </p:txBody>
      </p:sp>
    </p:spTree>
    <p:extLst>
      <p:ext uri="{BB962C8B-B14F-4D97-AF65-F5344CB8AC3E}">
        <p14:creationId xmlns:p14="http://schemas.microsoft.com/office/powerpoint/2010/main" val="17732855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auclairecounty.gov/departments/planning_and_development/planning_division/comp_plan_committee/index.php"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eauclairecounty.gov/departments/planning_and_development/departments/land_conservation_division/farmland_preservation.php" TargetMode="Externa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9146"/>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320180" y="1188720"/>
            <a:ext cx="11551640" cy="2404872"/>
          </a:xfrm>
        </p:spPr>
        <p:txBody>
          <a:bodyPr/>
          <a:lstStyle/>
          <a:p>
            <a:br>
              <a:rPr lang="en-US" sz="3300" dirty="0"/>
            </a:br>
            <a:br>
              <a:rPr lang="en-US" sz="3200" dirty="0"/>
            </a:br>
            <a:br>
              <a:rPr lang="en-US" sz="3200" dirty="0"/>
            </a:br>
            <a:br>
              <a:rPr lang="en-US" sz="3200" dirty="0"/>
            </a:br>
            <a:br>
              <a:rPr lang="en-US" sz="3200" dirty="0"/>
            </a:br>
            <a:br>
              <a:rPr lang="en-US" sz="3200" dirty="0"/>
            </a:br>
            <a:br>
              <a:rPr lang="en-US" sz="3200" dirty="0"/>
            </a:br>
            <a:r>
              <a:rPr lang="en-US" sz="4800" dirty="0"/>
              <a:t>eau Claire county FARMLAND PRESERVATION Plan Update  </a:t>
            </a:r>
            <a:br>
              <a:rPr lang="en-US" dirty="0"/>
            </a:br>
            <a:br>
              <a:rPr lang="en-US" sz="4400" dirty="0"/>
            </a:br>
            <a:br>
              <a:rPr lang="en-US" sz="4400" dirty="0"/>
            </a:br>
            <a:r>
              <a:rPr lang="en-US" sz="3200" dirty="0"/>
              <a:t>eau Claire County Towns Association Unit Meeting</a:t>
            </a:r>
            <a:br>
              <a:rPr lang="en-US" sz="3200" dirty="0"/>
            </a:br>
            <a:br>
              <a:rPr lang="en-US" sz="3200" dirty="0"/>
            </a:br>
            <a:r>
              <a:rPr lang="en-US" sz="3200" dirty="0"/>
              <a:t>Thursday, April 30, 2026</a:t>
            </a:r>
            <a:r>
              <a:rPr lang="en-US" sz="3200" baseline="30000" dirty="0"/>
              <a:t>    </a:t>
            </a:r>
            <a:endParaRPr lang="en-US" sz="3200" dirty="0"/>
          </a:p>
        </p:txBody>
      </p:sp>
    </p:spTree>
    <p:extLst>
      <p:ext uri="{BB962C8B-B14F-4D97-AF65-F5344CB8AC3E}">
        <p14:creationId xmlns:p14="http://schemas.microsoft.com/office/powerpoint/2010/main" val="1586051557"/>
      </p:ext>
    </p:extLst>
  </p:cSld>
  <p:clrMapOvr>
    <a:masterClrMapping/>
  </p:clrMapOvr>
  <mc:AlternateContent xmlns:mc="http://schemas.openxmlformats.org/markup-compatibility/2006" xmlns:p14="http://schemas.microsoft.com/office/powerpoint/2010/main">
    <mc:Choice Requires="p14">
      <p:transition p14:dur="300" advClick="0" advTm="150"/>
    </mc:Choice>
    <mc:Fallback xmlns="">
      <p:transition advClick="0" advTm="1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EB7B-7774-0CFF-A0B5-70FF05000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AFD8D-34D5-5EB8-0783-3F3BF5D11573}"/>
              </a:ext>
            </a:extLst>
          </p:cNvPr>
          <p:cNvSpPr>
            <a:spLocks noGrp="1"/>
          </p:cNvSpPr>
          <p:nvPr>
            <p:ph type="title"/>
          </p:nvPr>
        </p:nvSpPr>
        <p:spPr>
          <a:xfrm>
            <a:off x="5135563" y="136525"/>
            <a:ext cx="6323957" cy="789164"/>
          </a:xfrm>
        </p:spPr>
        <p:txBody>
          <a:bodyPr/>
          <a:lstStyle/>
          <a:p>
            <a:r>
              <a:rPr lang="en-US" dirty="0"/>
              <a:t>Resource PAGE  </a:t>
            </a:r>
          </a:p>
        </p:txBody>
      </p:sp>
      <p:pic>
        <p:nvPicPr>
          <p:cNvPr id="7" name="Picture Placeholder 26" descr="Arial view of an avenue of tree and pastures on either side">
            <a:extLst>
              <a:ext uri="{FF2B5EF4-FFF2-40B4-BE49-F238E27FC236}">
                <a16:creationId xmlns:a16="http://schemas.microsoft.com/office/drawing/2014/main" id="{733E3BDE-FE37-7943-0B1F-75674057D52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C5EE4055-B979-3CE7-4F00-ED3136EF4F8F}"/>
              </a:ext>
            </a:extLst>
          </p:cNvPr>
          <p:cNvSpPr>
            <a:spLocks noGrp="1"/>
          </p:cNvSpPr>
          <p:nvPr>
            <p:ph sz="quarter" idx="11"/>
          </p:nvPr>
        </p:nvSpPr>
        <p:spPr>
          <a:xfrm>
            <a:off x="4820357" y="1041982"/>
            <a:ext cx="7123288" cy="5496930"/>
          </a:xfrm>
        </p:spPr>
        <p:txBody>
          <a:bodyPr/>
          <a:lstStyle/>
          <a:p>
            <a:pPr lvl="1"/>
            <a:r>
              <a:rPr lang="en-US" dirty="0"/>
              <a:t>Here’s the web page link to the </a:t>
            </a:r>
            <a:r>
              <a:rPr lang="en-US" dirty="0">
                <a:hlinkClick r:id="rId3"/>
              </a:rPr>
              <a:t>Comprehensive Plan Steering Committee</a:t>
            </a:r>
            <a:endParaRPr lang="en-US" dirty="0"/>
          </a:p>
          <a:p>
            <a:pPr lvl="2">
              <a:buFont typeface="Wingdings" panose="05000000000000000000" pitchFamily="2" charset="2"/>
              <a:buChar char="Ø"/>
            </a:pPr>
            <a:r>
              <a:rPr lang="en-US" dirty="0"/>
              <a:t>Access to the proposed draft FPP, agendas, agenda packets, minutes, correspondences received, etc.   </a:t>
            </a:r>
          </a:p>
          <a:p>
            <a:pPr lvl="1"/>
            <a:endParaRPr lang="en-US" dirty="0"/>
          </a:p>
          <a:p>
            <a:pPr lvl="1"/>
            <a:endParaRPr lang="en-US" dirty="0"/>
          </a:p>
        </p:txBody>
      </p:sp>
      <p:sp>
        <p:nvSpPr>
          <p:cNvPr id="6" name="Slide Number Placeholder 5">
            <a:extLst>
              <a:ext uri="{FF2B5EF4-FFF2-40B4-BE49-F238E27FC236}">
                <a16:creationId xmlns:a16="http://schemas.microsoft.com/office/drawing/2014/main" id="{29F77E0E-D9FE-53C8-F5BE-CD04BE02DA3F}"/>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10</a:t>
            </a:fld>
            <a:endParaRPr lang="en-US" dirty="0"/>
          </a:p>
        </p:txBody>
      </p:sp>
      <p:pic>
        <p:nvPicPr>
          <p:cNvPr id="9" name="Picture 8">
            <a:extLst>
              <a:ext uri="{FF2B5EF4-FFF2-40B4-BE49-F238E27FC236}">
                <a16:creationId xmlns:a16="http://schemas.microsoft.com/office/drawing/2014/main" id="{F1BB91FA-4A13-AF39-21D6-B836562788DC}"/>
              </a:ext>
            </a:extLst>
          </p:cNvPr>
          <p:cNvPicPr>
            <a:picLocks noChangeAspect="1"/>
          </p:cNvPicPr>
          <p:nvPr/>
        </p:nvPicPr>
        <p:blipFill>
          <a:blip r:embed="rId4"/>
          <a:stretch>
            <a:fillRect/>
          </a:stretch>
        </p:blipFill>
        <p:spPr>
          <a:xfrm>
            <a:off x="4622105" y="2889778"/>
            <a:ext cx="7519791" cy="3284009"/>
          </a:xfrm>
          <a:prstGeom prst="rect">
            <a:avLst/>
          </a:prstGeom>
        </p:spPr>
      </p:pic>
    </p:spTree>
    <p:extLst>
      <p:ext uri="{BB962C8B-B14F-4D97-AF65-F5344CB8AC3E}">
        <p14:creationId xmlns:p14="http://schemas.microsoft.com/office/powerpoint/2010/main" val="521676576"/>
      </p:ext>
    </p:extLst>
  </p:cSld>
  <p:clrMapOvr>
    <a:masterClrMapping/>
  </p:clrMapOvr>
  <mc:AlternateContent xmlns:mc="http://schemas.openxmlformats.org/markup-compatibility/2006" xmlns:p14="http://schemas.microsoft.com/office/powerpoint/2010/main">
    <mc:Choice Requires="p14">
      <p:transition spd="slow" p14:dur="2000" advClick="0" advTm="100"/>
    </mc:Choice>
    <mc:Fallback xmlns="">
      <p:transition spd="slow" advClick="0" advTm="1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a:xfrm>
            <a:off x="1052216" y="420520"/>
            <a:ext cx="4442603" cy="2124827"/>
          </a:xfrm>
        </p:spPr>
        <p:txBody>
          <a:bodyPr/>
          <a:lstStyle/>
          <a:p>
            <a:r>
              <a:rPr lang="en-US" dirty="0"/>
              <a:t>Thank you</a:t>
            </a:r>
            <a:br>
              <a:rPr lang="en-US" dirty="0"/>
            </a:br>
            <a:br>
              <a:rPr lang="en-US" dirty="0"/>
            </a:br>
            <a:r>
              <a:rPr lang="en-US" dirty="0"/>
              <a:t>&amp;</a:t>
            </a:r>
            <a:br>
              <a:rPr lang="en-US" dirty="0"/>
            </a:br>
            <a:br>
              <a:rPr lang="en-US" dirty="0"/>
            </a:br>
            <a:r>
              <a:rPr lang="en-US" dirty="0"/>
              <a:t>Q &amp; A</a:t>
            </a:r>
          </a:p>
        </p:txBody>
      </p:sp>
      <p:sp>
        <p:nvSpPr>
          <p:cNvPr id="6" name="Text Placeholder 5">
            <a:extLst>
              <a:ext uri="{FF2B5EF4-FFF2-40B4-BE49-F238E27FC236}">
                <a16:creationId xmlns:a16="http://schemas.microsoft.com/office/drawing/2014/main" id="{75335026-4908-B82C-0C3C-4E5E0498CB6A}"/>
              </a:ext>
            </a:extLst>
          </p:cNvPr>
          <p:cNvSpPr>
            <a:spLocks noGrp="1"/>
          </p:cNvSpPr>
          <p:nvPr>
            <p:ph type="body" sz="quarter" idx="19"/>
          </p:nvPr>
        </p:nvSpPr>
        <p:spPr>
          <a:xfrm>
            <a:off x="325121" y="3429000"/>
            <a:ext cx="5896794" cy="3100102"/>
          </a:xfrm>
        </p:spPr>
        <p:txBody>
          <a:bodyPr/>
          <a:lstStyle/>
          <a:p>
            <a:r>
              <a:rPr lang="en-US" b="1" dirty="0"/>
              <a:t> Staff</a:t>
            </a:r>
          </a:p>
          <a:p>
            <a:r>
              <a:rPr lang="en-US" dirty="0"/>
              <a:t>Rod Eslinger – Director of P&amp;D</a:t>
            </a:r>
          </a:p>
          <a:p>
            <a:r>
              <a:rPr lang="en-US" dirty="0"/>
              <a:t>Chad Berge – Land Conservation Manager</a:t>
            </a:r>
          </a:p>
          <a:p>
            <a:r>
              <a:rPr lang="en-US" dirty="0"/>
              <a:t>Matt Michels – Senior Planner</a:t>
            </a:r>
          </a:p>
          <a:p>
            <a:r>
              <a:rPr lang="en-US" dirty="0"/>
              <a:t>Tim Wucherer – Agronomist</a:t>
            </a:r>
          </a:p>
          <a:p>
            <a:r>
              <a:rPr lang="en-US" dirty="0"/>
              <a:t>Richard Eaton – Assistant Corporation Counsel</a:t>
            </a:r>
          </a:p>
        </p:txBody>
      </p:sp>
      <p:pic>
        <p:nvPicPr>
          <p:cNvPr id="15" name="Picture Placeholder 14" descr="A close up of a leaf">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2"/>
          <a:srcRect l="55" r="55"/>
          <a:stretch/>
        </p:blipFill>
        <p:spPr>
          <a:xfrm>
            <a:off x="6771736" y="0"/>
            <a:ext cx="5420263" cy="6858000"/>
          </a:xfrm>
        </p:spPr>
      </p:pic>
    </p:spTree>
    <p:extLst>
      <p:ext uri="{BB962C8B-B14F-4D97-AF65-F5344CB8AC3E}">
        <p14:creationId xmlns:p14="http://schemas.microsoft.com/office/powerpoint/2010/main" val="301015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EBB30-47FC-0F23-5AD3-9B0DEE820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6FA41-E668-D77B-B677-FA54AB40A639}"/>
              </a:ext>
            </a:extLst>
          </p:cNvPr>
          <p:cNvSpPr>
            <a:spLocks noGrp="1"/>
          </p:cNvSpPr>
          <p:nvPr>
            <p:ph type="title"/>
          </p:nvPr>
        </p:nvSpPr>
        <p:spPr>
          <a:xfrm>
            <a:off x="5135563" y="136525"/>
            <a:ext cx="6323957" cy="789164"/>
          </a:xfrm>
        </p:spPr>
        <p:txBody>
          <a:bodyPr/>
          <a:lstStyle/>
          <a:p>
            <a:r>
              <a:rPr lang="en-US" dirty="0"/>
              <a:t>Planning Timeline</a:t>
            </a:r>
          </a:p>
        </p:txBody>
      </p:sp>
      <p:pic>
        <p:nvPicPr>
          <p:cNvPr id="7" name="Picture Placeholder 26" descr="Arial view of an avenue of tree and pastures on either side">
            <a:extLst>
              <a:ext uri="{FF2B5EF4-FFF2-40B4-BE49-F238E27FC236}">
                <a16:creationId xmlns:a16="http://schemas.microsoft.com/office/drawing/2014/main" id="{59C22147-4619-3427-360C-384849112D4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4FCF3823-E729-A163-57A0-C8FA843D446B}"/>
              </a:ext>
            </a:extLst>
          </p:cNvPr>
          <p:cNvSpPr>
            <a:spLocks noGrp="1"/>
          </p:cNvSpPr>
          <p:nvPr>
            <p:ph sz="quarter" idx="11"/>
          </p:nvPr>
        </p:nvSpPr>
        <p:spPr>
          <a:xfrm>
            <a:off x="4735897" y="1224545"/>
            <a:ext cx="7123288" cy="5496930"/>
          </a:xfrm>
        </p:spPr>
        <p:txBody>
          <a:bodyPr/>
          <a:lstStyle/>
          <a:p>
            <a:pPr marL="285750" indent="-285750">
              <a:buFont typeface="Arial" panose="020B0604020202020204" pitchFamily="34" charset="0"/>
              <a:buChar char="•"/>
            </a:pPr>
            <a:r>
              <a:rPr lang="en-US" sz="2400" dirty="0"/>
              <a:t>Project initiated October 2023</a:t>
            </a:r>
          </a:p>
          <a:p>
            <a:pPr marL="285750" indent="-285750">
              <a:buFont typeface="Arial" panose="020B0604020202020204" pitchFamily="34" charset="0"/>
              <a:buChar char="•"/>
            </a:pPr>
            <a:r>
              <a:rPr lang="en-US" sz="2400" dirty="0"/>
              <a:t>Farmland Preservation Plan (FPP) Update Steering Committee met 2023 – 2025.</a:t>
            </a:r>
          </a:p>
          <a:p>
            <a:pPr marL="285750" indent="-285750">
              <a:buFont typeface="Arial" panose="020B0604020202020204" pitchFamily="34" charset="0"/>
              <a:buChar char="•"/>
            </a:pPr>
            <a:r>
              <a:rPr lang="en-US" sz="2400" dirty="0"/>
              <a:t>County Board approved resolution 25-26/068 on 10/21/2025 adopting a Public Participation Plan.</a:t>
            </a:r>
          </a:p>
          <a:p>
            <a:pPr marL="285750" indent="-285750">
              <a:buFont typeface="Arial" panose="020B0604020202020204" pitchFamily="34" charset="0"/>
              <a:buChar char="•"/>
            </a:pPr>
            <a:r>
              <a:rPr lang="en-US" sz="2400" dirty="0"/>
              <a:t>County Board Chair formed Comprehensive Plan Steering Committee (CPSC) on 11/5/2025.</a:t>
            </a:r>
            <a:endParaRPr lang="en-US" sz="2400" dirty="0">
              <a:highlight>
                <a:srgbClr val="FFFF00"/>
              </a:highlight>
            </a:endParaRPr>
          </a:p>
          <a:p>
            <a:pPr lvl="1"/>
            <a:endParaRPr lang="en-US" dirty="0"/>
          </a:p>
        </p:txBody>
      </p:sp>
      <p:sp>
        <p:nvSpPr>
          <p:cNvPr id="6" name="Slide Number Placeholder 5">
            <a:extLst>
              <a:ext uri="{FF2B5EF4-FFF2-40B4-BE49-F238E27FC236}">
                <a16:creationId xmlns:a16="http://schemas.microsoft.com/office/drawing/2014/main" id="{20AFCF91-AB8F-9121-1315-249168E99584}"/>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a:t>
            </a:fld>
            <a:endParaRPr lang="en-US" dirty="0"/>
          </a:p>
        </p:txBody>
      </p:sp>
    </p:spTree>
    <p:extLst>
      <p:ext uri="{BB962C8B-B14F-4D97-AF65-F5344CB8AC3E}">
        <p14:creationId xmlns:p14="http://schemas.microsoft.com/office/powerpoint/2010/main" val="2430753236"/>
      </p:ext>
    </p:extLst>
  </p:cSld>
  <p:clrMapOvr>
    <a:masterClrMapping/>
  </p:clrMapOvr>
  <mc:AlternateContent xmlns:mc="http://schemas.openxmlformats.org/markup-compatibility/2006" xmlns:p14="http://schemas.microsoft.com/office/powerpoint/2010/main">
    <mc:Choice Requires="p14">
      <p:transition spd="slow" p14:dur="2000" advClick="0" advTm="100"/>
    </mc:Choice>
    <mc:Fallback xmlns="">
      <p:transition spd="slow" advClick="0" advTm="1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5563" y="136525"/>
            <a:ext cx="6323957" cy="789164"/>
          </a:xfrm>
        </p:spPr>
        <p:txBody>
          <a:bodyPr/>
          <a:lstStyle/>
          <a:p>
            <a:r>
              <a:rPr lang="en-US" dirty="0"/>
              <a:t>Planning Timeline </a:t>
            </a:r>
            <a:r>
              <a:rPr lang="en-US" dirty="0" err="1"/>
              <a:t>con’t</a:t>
            </a:r>
            <a:endParaRPr lang="en-US" dirty="0"/>
          </a:p>
        </p:txBody>
      </p:sp>
      <p:pic>
        <p:nvPicPr>
          <p:cNvPr id="7" name="Picture Placeholder 26" descr="Arial view of an avenue of tree and pastures on either side">
            <a:extLst>
              <a:ext uri="{FF2B5EF4-FFF2-40B4-BE49-F238E27FC236}">
                <a16:creationId xmlns:a16="http://schemas.microsoft.com/office/drawing/2014/main" id="{839F036C-A908-D88B-93D2-2FC59D5D12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4820357" y="1041982"/>
            <a:ext cx="7123288" cy="5496930"/>
          </a:xfrm>
        </p:spPr>
        <p:txBody>
          <a:bodyPr/>
          <a:lstStyle/>
          <a:p>
            <a:pPr marL="285750" indent="-285750">
              <a:buFont typeface="Arial" panose="020B0604020202020204" pitchFamily="34" charset="0"/>
              <a:buChar char="•"/>
            </a:pPr>
            <a:r>
              <a:rPr lang="en-US" sz="2400" dirty="0"/>
              <a:t>CPSC met 12/5/2025 – 2/27/2026 (5 meetings) to review draft plan along with solicited comments from the public.</a:t>
            </a:r>
          </a:p>
          <a:p>
            <a:pPr marL="285750" indent="-285750">
              <a:buFont typeface="Arial" panose="020B0604020202020204" pitchFamily="34" charset="0"/>
              <a:buChar char="•"/>
            </a:pPr>
            <a:r>
              <a:rPr lang="en-US" sz="2400" dirty="0"/>
              <a:t>Joint Land Conservation Commission and &amp; CPSC meeting 3/16/2026 to review the draft FPP</a:t>
            </a:r>
          </a:p>
          <a:p>
            <a:pPr marL="285750" indent="-285750">
              <a:buFont typeface="Arial" panose="020B0604020202020204" pitchFamily="34" charset="0"/>
              <a:buChar char="•"/>
            </a:pPr>
            <a:r>
              <a:rPr lang="en-US" sz="2400" dirty="0"/>
              <a:t>Preliminary FPP review by the Department of Agriculture Trade and Consumer Protection (DATCP) </a:t>
            </a:r>
          </a:p>
          <a:p>
            <a:pPr marL="285750" indent="-285750">
              <a:buFont typeface="Arial" panose="020B0604020202020204" pitchFamily="34" charset="0"/>
              <a:buChar char="•"/>
            </a:pPr>
            <a:r>
              <a:rPr lang="en-US" sz="2400" dirty="0"/>
              <a:t>Draft FPP informational meeting 4/15/2026 </a:t>
            </a:r>
          </a:p>
          <a:p>
            <a:pPr marL="285750" indent="-285750">
              <a:buFont typeface="Arial" panose="020B0604020202020204" pitchFamily="34" charset="0"/>
              <a:buChar char="•"/>
            </a:pPr>
            <a:r>
              <a:rPr lang="en-US" sz="2400" dirty="0"/>
              <a:t>Towns Association Meeting 4/30/2026 </a:t>
            </a:r>
          </a:p>
          <a:p>
            <a:pPr lvl="1"/>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a:t>
            </a:fld>
            <a:endParaRPr lang="en-US" dirty="0"/>
          </a:p>
        </p:txBody>
      </p:sp>
    </p:spTree>
    <p:extLst>
      <p:ext uri="{BB962C8B-B14F-4D97-AF65-F5344CB8AC3E}">
        <p14:creationId xmlns:p14="http://schemas.microsoft.com/office/powerpoint/2010/main" val="1981909512"/>
      </p:ext>
    </p:extLst>
  </p:cSld>
  <p:clrMapOvr>
    <a:masterClrMapping/>
  </p:clrMapOvr>
  <mc:AlternateContent xmlns:mc="http://schemas.openxmlformats.org/markup-compatibility/2006" xmlns:p14="http://schemas.microsoft.com/office/powerpoint/2010/main">
    <mc:Choice Requires="p14">
      <p:transition spd="slow" p14:dur="2000" advClick="0" advTm="100"/>
    </mc:Choice>
    <mc:Fallback xmlns="">
      <p:transition spd="slow" advClick="0" advTm="1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8E82D9-C3D5-1FEB-4E55-4E59EF9D1A6A}"/>
              </a:ext>
            </a:extLst>
          </p:cNvPr>
          <p:cNvGraphicFramePr>
            <a:graphicFrameLocks noGrp="1"/>
          </p:cNvGraphicFramePr>
          <p:nvPr>
            <p:ph idx="1"/>
          </p:nvPr>
        </p:nvGraphicFramePr>
        <p:xfrm>
          <a:off x="838199" y="344129"/>
          <a:ext cx="10793361" cy="608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3F5FA58-52C7-BD29-A830-CDD9EB6662C0}"/>
              </a:ext>
            </a:extLst>
          </p:cNvPr>
          <p:cNvSpPr txBox="1"/>
          <p:nvPr/>
        </p:nvSpPr>
        <p:spPr>
          <a:xfrm>
            <a:off x="8839200" y="3017881"/>
            <a:ext cx="2792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Conservation Compliance</a:t>
            </a:r>
          </a:p>
        </p:txBody>
      </p:sp>
      <p:sp>
        <p:nvSpPr>
          <p:cNvPr id="6" name="TextBox 5">
            <a:extLst>
              <a:ext uri="{FF2B5EF4-FFF2-40B4-BE49-F238E27FC236}">
                <a16:creationId xmlns:a16="http://schemas.microsoft.com/office/drawing/2014/main" id="{E02E0017-1BFD-E03B-2E28-0D19C598B5B4}"/>
              </a:ext>
            </a:extLst>
          </p:cNvPr>
          <p:cNvSpPr txBox="1"/>
          <p:nvPr/>
        </p:nvSpPr>
        <p:spPr>
          <a:xfrm>
            <a:off x="7699886" y="1515099"/>
            <a:ext cx="35174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Agricultural Enterprise Area (AEA)</a:t>
            </a:r>
          </a:p>
        </p:txBody>
      </p:sp>
      <p:cxnSp>
        <p:nvCxnSpPr>
          <p:cNvPr id="8" name="Straight Arrow Connector 7">
            <a:extLst>
              <a:ext uri="{FF2B5EF4-FFF2-40B4-BE49-F238E27FC236}">
                <a16:creationId xmlns:a16="http://schemas.microsoft.com/office/drawing/2014/main" id="{38781132-BA60-EB86-3DA4-6BA3A9084789}"/>
              </a:ext>
            </a:extLst>
          </p:cNvPr>
          <p:cNvCxnSpPr>
            <a:cxnSpLocks/>
            <a:endCxn id="6" idx="1"/>
          </p:cNvCxnSpPr>
          <p:nvPr/>
        </p:nvCxnSpPr>
        <p:spPr>
          <a:xfrm flipV="1">
            <a:off x="5309419" y="1699765"/>
            <a:ext cx="2390467" cy="365009"/>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C271D3B-2E3F-CC75-3500-45324A342E77}"/>
              </a:ext>
            </a:extLst>
          </p:cNvPr>
          <p:cNvCxnSpPr>
            <a:cxnSpLocks/>
          </p:cNvCxnSpPr>
          <p:nvPr/>
        </p:nvCxnSpPr>
        <p:spPr>
          <a:xfrm>
            <a:off x="10234152" y="1792098"/>
            <a:ext cx="0" cy="1225783"/>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E4C4199A-8643-CD8E-63A1-88138737C570}"/>
              </a:ext>
            </a:extLst>
          </p:cNvPr>
          <p:cNvCxnSpPr>
            <a:cxnSpLocks/>
            <a:endCxn id="5" idx="2"/>
          </p:cNvCxnSpPr>
          <p:nvPr/>
        </p:nvCxnSpPr>
        <p:spPr>
          <a:xfrm flipV="1">
            <a:off x="9458632" y="3387213"/>
            <a:ext cx="776748" cy="1548581"/>
          </a:xfrm>
          <a:prstGeom prst="straightConnector1">
            <a:avLst/>
          </a:prstGeom>
          <a:ln w="190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55489E4C-A327-6A3F-8DF3-6E152BFD8EAD}"/>
              </a:ext>
            </a:extLst>
          </p:cNvPr>
          <p:cNvSpPr txBox="1"/>
          <p:nvPr/>
        </p:nvSpPr>
        <p:spPr>
          <a:xfrm>
            <a:off x="326920" y="5775207"/>
            <a:ext cx="513981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hlinkClick r:id="" action="ppaction://noaction"/>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hlinkClick r:id="" action="ppaction://noaction"/>
              </a:rPr>
              <a:t>DATCP Home Farmland Preservation Program</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hlinkClick r:id="rId7"/>
              </a:rPr>
              <a:t>Farmland Preservation Program | Land Conservation Division</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2471F6E9-54D5-994B-7003-CB7C82E62AC2}"/>
              </a:ext>
            </a:extLst>
          </p:cNvPr>
          <p:cNvSpPr txBox="1">
            <a:spLocks/>
          </p:cNvSpPr>
          <p:nvPr/>
        </p:nvSpPr>
        <p:spPr>
          <a:xfrm>
            <a:off x="5466733" y="212295"/>
            <a:ext cx="6323957" cy="1088020"/>
          </a:xfrm>
          <a:prstGeom prst="rect">
            <a:avLst/>
          </a:prstGeom>
          <a:ln w="28575">
            <a:solidFill>
              <a:srgbClr val="476977"/>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476977"/>
                </a:solidFill>
                <a:latin typeface="Tenorite Bold"/>
              </a:rPr>
              <a:t>Why do we need a farmland preservation plan?</a:t>
            </a:r>
            <a:endParaRPr kumimoji="0" lang="en-US" sz="2400" b="0" i="0" u="none" strike="noStrike" kern="1200" cap="all" spc="100" normalizeH="0" baseline="0" noProof="0" dirty="0">
              <a:ln>
                <a:noFill/>
              </a:ln>
              <a:solidFill>
                <a:srgbClr val="476977"/>
              </a:solidFill>
              <a:effectLst/>
              <a:uLnTx/>
              <a:uFillTx/>
              <a:latin typeface="Tenorite Bold"/>
              <a:ea typeface="+mj-ea"/>
              <a:cs typeface="+mj-cs"/>
            </a:endParaRPr>
          </a:p>
        </p:txBody>
      </p:sp>
    </p:spTree>
    <p:extLst>
      <p:ext uri="{BB962C8B-B14F-4D97-AF65-F5344CB8AC3E}">
        <p14:creationId xmlns:p14="http://schemas.microsoft.com/office/powerpoint/2010/main" val="277811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0BF2-89F1-A2A1-06DE-A7536D2655E5}"/>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CDD3714D-20DD-14EF-6EEA-05ABD4F1C16B}"/>
              </a:ext>
            </a:extLst>
          </p:cNvPr>
          <p:cNvSpPr>
            <a:spLocks noGrp="1"/>
          </p:cNvSpPr>
          <p:nvPr>
            <p:ph type="title"/>
          </p:nvPr>
        </p:nvSpPr>
        <p:spPr>
          <a:xfrm>
            <a:off x="412956" y="804862"/>
            <a:ext cx="4021391" cy="5121375"/>
          </a:xfrm>
          <a:ln>
            <a:noFill/>
          </a:ln>
        </p:spPr>
        <p:txBody>
          <a:bodyPr/>
          <a:lstStyle/>
          <a:p>
            <a:r>
              <a:rPr lang="en-US" dirty="0"/>
              <a:t>2026 </a:t>
            </a:r>
            <a:br>
              <a:rPr lang="en-US" dirty="0"/>
            </a:br>
            <a:r>
              <a:rPr lang="en-US" dirty="0"/>
              <a:t>farmland preservation plan summary</a:t>
            </a:r>
          </a:p>
        </p:txBody>
      </p:sp>
      <p:sp>
        <p:nvSpPr>
          <p:cNvPr id="50" name="Text Placeholder 17">
            <a:extLst>
              <a:ext uri="{FF2B5EF4-FFF2-40B4-BE49-F238E27FC236}">
                <a16:creationId xmlns:a16="http://schemas.microsoft.com/office/drawing/2014/main" id="{857ADD7D-43FF-6438-BE70-BDDEE1BEE688}"/>
              </a:ext>
            </a:extLst>
          </p:cNvPr>
          <p:cNvSpPr>
            <a:spLocks noGrp="1"/>
          </p:cNvSpPr>
          <p:nvPr>
            <p:ph sz="quarter" idx="10"/>
          </p:nvPr>
        </p:nvSpPr>
        <p:spPr>
          <a:xfrm>
            <a:off x="4680155" y="285135"/>
            <a:ext cx="7334864" cy="5997678"/>
          </a:xfrm>
        </p:spPr>
        <p:txBody>
          <a:bodyPr anchor="ctr"/>
          <a:lstStyle/>
          <a:p>
            <a:endParaRPr lang="en-US" sz="1400" dirty="0"/>
          </a:p>
          <a:p>
            <a:r>
              <a:rPr lang="en-US" dirty="0"/>
              <a:t>Comprised of 6 Chapters:</a:t>
            </a:r>
          </a:p>
          <a:p>
            <a:pPr lvl="1"/>
            <a:r>
              <a:rPr lang="en-US" sz="1400" dirty="0"/>
              <a:t>Chapter 1 – Background</a:t>
            </a:r>
          </a:p>
          <a:p>
            <a:pPr lvl="1"/>
            <a:r>
              <a:rPr lang="en-US" sz="1400" dirty="0"/>
              <a:t>Chapter 2 – Farmland Preservation Goals, Objectives and Policies</a:t>
            </a:r>
          </a:p>
          <a:p>
            <a:pPr lvl="1"/>
            <a:r>
              <a:rPr lang="en-US" sz="1400" dirty="0"/>
              <a:t>Chapter 3 – Farmland Preservation Areas – Mapping</a:t>
            </a:r>
          </a:p>
          <a:p>
            <a:pPr lvl="1"/>
            <a:r>
              <a:rPr lang="en-US" sz="1400" dirty="0"/>
              <a:t>Chapter 4 – Preservation Strategies and Summary of Goals, Objectives and Actions</a:t>
            </a:r>
          </a:p>
          <a:p>
            <a:pPr lvl="1"/>
            <a:r>
              <a:rPr lang="en-US" sz="1400" dirty="0"/>
              <a:t>Chapter 5 – Consistency with Other Local Plans</a:t>
            </a:r>
          </a:p>
          <a:p>
            <a:pPr lvl="1"/>
            <a:r>
              <a:rPr lang="en-US" sz="1400" dirty="0"/>
              <a:t>Chapter 6 – Existing Conditions</a:t>
            </a:r>
          </a:p>
          <a:p>
            <a:pPr marL="448056" lvl="1" indent="0">
              <a:buNone/>
            </a:pPr>
            <a:endParaRPr lang="en-US" sz="1400" dirty="0"/>
          </a:p>
          <a:p>
            <a:endParaRPr lang="en-US" dirty="0"/>
          </a:p>
        </p:txBody>
      </p:sp>
      <p:sp>
        <p:nvSpPr>
          <p:cNvPr id="2" name="Slide Number Placeholder 1">
            <a:extLst>
              <a:ext uri="{FF2B5EF4-FFF2-40B4-BE49-F238E27FC236}">
                <a16:creationId xmlns:a16="http://schemas.microsoft.com/office/drawing/2014/main" id="{A5DEF53E-A920-396C-51B6-200B98B5909F}"/>
              </a:ext>
            </a:extLst>
          </p:cNvPr>
          <p:cNvSpPr>
            <a:spLocks noGrp="1"/>
          </p:cNvSpPr>
          <p:nvPr>
            <p:ph type="sldNum" sz="quarter" idx="4"/>
          </p:nvPr>
        </p:nvSpPr>
        <p:spPr/>
        <p:txBody>
          <a:bodyPr/>
          <a:lstStyle/>
          <a:p>
            <a:fld id="{EA87306C-81BA-4795-A5CA-9392456A8C1E}" type="slidenum">
              <a:rPr lang="en-US" smtClean="0"/>
              <a:pPr/>
              <a:t>5</a:t>
            </a:fld>
            <a:endParaRPr lang="en-US" dirty="0"/>
          </a:p>
        </p:txBody>
      </p:sp>
    </p:spTree>
    <p:extLst>
      <p:ext uri="{BB962C8B-B14F-4D97-AF65-F5344CB8AC3E}">
        <p14:creationId xmlns:p14="http://schemas.microsoft.com/office/powerpoint/2010/main" val="235121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636608" y="804862"/>
            <a:ext cx="3401992" cy="5121375"/>
          </a:xfrm>
          <a:ln>
            <a:noFill/>
          </a:ln>
        </p:spPr>
        <p:txBody>
          <a:bodyPr/>
          <a:lstStyle/>
          <a:p>
            <a:r>
              <a:rPr lang="en-US" dirty="0"/>
              <a:t>Plan Goals</a:t>
            </a:r>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94787" y="285135"/>
            <a:ext cx="6784257" cy="5997678"/>
          </a:xfrm>
        </p:spPr>
        <p:txBody>
          <a:bodyPr anchor="ctr"/>
          <a:lstStyle/>
          <a:p>
            <a:r>
              <a:rPr lang="en-US" b="1" dirty="0"/>
              <a:t>Natural Resource Goal – Page 7</a:t>
            </a:r>
          </a:p>
          <a:p>
            <a:pPr lvl="1"/>
            <a:r>
              <a:rPr lang="en-US" sz="1400" dirty="0"/>
              <a:t>Preserve and protect the most valuable resources for current and future residents of Eau Claire County, including: productive forests, farmland, environmentally sensitive areas, and wildlife habitat as the foundations of our rural landscape. </a:t>
            </a:r>
          </a:p>
          <a:p>
            <a:r>
              <a:rPr lang="en-US" b="1" dirty="0"/>
              <a:t>Land Use Goal – Page 28</a:t>
            </a:r>
          </a:p>
          <a:p>
            <a:pPr lvl="1"/>
            <a:r>
              <a:rPr lang="en-US" sz="1400" dirty="0">
                <a:solidFill>
                  <a:srgbClr val="000000"/>
                </a:solidFill>
              </a:rPr>
              <a:t>Protect farmland from developments that are not an “Agricultural use” as defined by Wis. Statutes §§ 91.01(2)(a) &amp; (b) or an “Agricultural-Related use” as defined by Wis Statutes §§ 91.01(3)(a) &amp; (b) in order to ensure the preservation of farmland for future generations, while minimizing land use conflicts between agricultural and nonagricultural uses and avoiding fragmentation of agricultural land. Anything contained in the foregoing definitions notwithstanding, it is the goal and objective of Eau Claire County to prohibit construction of commercial wind and solar on A-P-zoned property. </a:t>
            </a:r>
          </a:p>
          <a:p>
            <a:endParaRPr lang="en-US"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6</a:t>
            </a:fld>
            <a:endParaRPr lang="en-US" dirty="0"/>
          </a:p>
        </p:txBody>
      </p:sp>
    </p:spTree>
    <p:extLst>
      <p:ext uri="{BB962C8B-B14F-4D97-AF65-F5344CB8AC3E}">
        <p14:creationId xmlns:p14="http://schemas.microsoft.com/office/powerpoint/2010/main" val="65465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1A90-F43C-D8C6-548D-4CEC0EF12293}"/>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2094C44-E392-7B07-15AD-510FAC32599D}"/>
              </a:ext>
            </a:extLst>
          </p:cNvPr>
          <p:cNvSpPr>
            <a:spLocks noGrp="1"/>
          </p:cNvSpPr>
          <p:nvPr>
            <p:ph type="title"/>
          </p:nvPr>
        </p:nvSpPr>
        <p:spPr>
          <a:xfrm>
            <a:off x="412956" y="804862"/>
            <a:ext cx="4021391" cy="5121375"/>
          </a:xfrm>
          <a:ln>
            <a:noFill/>
          </a:ln>
        </p:spPr>
        <p:txBody>
          <a:bodyPr/>
          <a:lstStyle/>
          <a:p>
            <a:r>
              <a:rPr lang="en-US" dirty="0"/>
              <a:t>Plan Goals…cont.</a:t>
            </a:r>
            <a:br>
              <a:rPr lang="en-US" dirty="0"/>
            </a:br>
            <a:br>
              <a:rPr lang="en-US" dirty="0"/>
            </a:br>
            <a:r>
              <a:rPr lang="en-US" dirty="0"/>
              <a:t>WI stat. 91.01(2)(A) &amp; (B)</a:t>
            </a:r>
            <a:br>
              <a:rPr lang="en-US" dirty="0"/>
            </a:br>
            <a:r>
              <a:rPr lang="en-US" dirty="0"/>
              <a:t>&amp;</a:t>
            </a:r>
            <a:br>
              <a:rPr lang="en-US" dirty="0"/>
            </a:br>
            <a:r>
              <a:rPr lang="en-US" dirty="0"/>
              <a:t>Wi stat. 91.01(3)(a) &amp; (B)</a:t>
            </a:r>
          </a:p>
        </p:txBody>
      </p:sp>
      <p:sp>
        <p:nvSpPr>
          <p:cNvPr id="50" name="Text Placeholder 17">
            <a:extLst>
              <a:ext uri="{FF2B5EF4-FFF2-40B4-BE49-F238E27FC236}">
                <a16:creationId xmlns:a16="http://schemas.microsoft.com/office/drawing/2014/main" id="{D3F4DE0D-CCC0-3EE1-238E-E20460919AEE}"/>
              </a:ext>
            </a:extLst>
          </p:cNvPr>
          <p:cNvSpPr>
            <a:spLocks noGrp="1"/>
          </p:cNvSpPr>
          <p:nvPr>
            <p:ph sz="quarter" idx="10"/>
          </p:nvPr>
        </p:nvSpPr>
        <p:spPr>
          <a:xfrm>
            <a:off x="4994787" y="285135"/>
            <a:ext cx="6784257" cy="5997678"/>
          </a:xfrm>
        </p:spPr>
        <p:txBody>
          <a:bodyPr anchor="ctr"/>
          <a:lstStyle/>
          <a:p>
            <a:endParaRPr lang="en-US" sz="1400" dirty="0"/>
          </a:p>
          <a:p>
            <a:r>
              <a:rPr lang="en-US" sz="1400" dirty="0"/>
              <a:t>Land Use Goal – Page 28</a:t>
            </a:r>
          </a:p>
          <a:p>
            <a:pPr marL="0" indent="0">
              <a:buNone/>
            </a:pPr>
            <a:r>
              <a:rPr lang="en-US" sz="1200" b="1" dirty="0"/>
              <a:t>(2)</a:t>
            </a:r>
            <a:r>
              <a:rPr lang="en-US" sz="1200" dirty="0"/>
              <a:t> </a:t>
            </a:r>
            <a:r>
              <a:rPr lang="en-US" sz="1200" b="1" dirty="0">
                <a:solidFill>
                  <a:srgbClr val="00B050"/>
                </a:solidFill>
              </a:rPr>
              <a:t>“Agricultural use” </a:t>
            </a:r>
            <a:r>
              <a:rPr lang="en-US" sz="1200" dirty="0"/>
              <a:t>means any of the following:</a:t>
            </a:r>
          </a:p>
          <a:p>
            <a:pPr marL="0" indent="0">
              <a:buNone/>
            </a:pPr>
            <a:r>
              <a:rPr lang="en-US" sz="1200" b="1" dirty="0"/>
              <a:t>  (a)</a:t>
            </a:r>
            <a:r>
              <a:rPr lang="en-US" sz="1200" dirty="0"/>
              <a:t> Any of the following activities conducted for the purpose of producing an income or livelihood:</a:t>
            </a:r>
          </a:p>
          <a:p>
            <a:pPr marL="0" indent="0">
              <a:lnSpc>
                <a:spcPct val="100000"/>
              </a:lnSpc>
              <a:spcAft>
                <a:spcPts val="0"/>
              </a:spcAft>
              <a:buNone/>
            </a:pPr>
            <a:r>
              <a:rPr lang="en-US" sz="1200" b="1" dirty="0"/>
              <a:t>   1.</a:t>
            </a:r>
            <a:r>
              <a:rPr lang="en-US" sz="1200" dirty="0"/>
              <a:t> Crop or forage production.</a:t>
            </a:r>
          </a:p>
          <a:p>
            <a:pPr marL="0" indent="0">
              <a:lnSpc>
                <a:spcPct val="100000"/>
              </a:lnSpc>
              <a:spcAft>
                <a:spcPts val="0"/>
              </a:spcAft>
              <a:buNone/>
            </a:pPr>
            <a:r>
              <a:rPr lang="en-US" sz="1200" b="1" dirty="0"/>
              <a:t>   2.</a:t>
            </a:r>
            <a:r>
              <a:rPr lang="en-US" sz="1200" dirty="0"/>
              <a:t> Keeping livestock.</a:t>
            </a:r>
          </a:p>
          <a:p>
            <a:pPr marL="0" indent="0">
              <a:lnSpc>
                <a:spcPct val="100000"/>
              </a:lnSpc>
              <a:spcAft>
                <a:spcPts val="0"/>
              </a:spcAft>
              <a:buNone/>
            </a:pPr>
            <a:r>
              <a:rPr lang="en-US" sz="1200" b="1" dirty="0"/>
              <a:t>   3.</a:t>
            </a:r>
            <a:r>
              <a:rPr lang="en-US" sz="1200" dirty="0"/>
              <a:t> Beekeeping.</a:t>
            </a:r>
          </a:p>
          <a:p>
            <a:pPr marL="0" indent="0">
              <a:lnSpc>
                <a:spcPct val="100000"/>
              </a:lnSpc>
              <a:spcAft>
                <a:spcPts val="0"/>
              </a:spcAft>
              <a:buNone/>
            </a:pPr>
            <a:r>
              <a:rPr lang="en-US" sz="1200" b="1" dirty="0"/>
              <a:t>   4.</a:t>
            </a:r>
            <a:r>
              <a:rPr lang="en-US" sz="1200" dirty="0"/>
              <a:t> Nursery, sod, or Christmas tree production.</a:t>
            </a:r>
          </a:p>
          <a:p>
            <a:pPr marL="0" indent="0">
              <a:lnSpc>
                <a:spcPct val="100000"/>
              </a:lnSpc>
              <a:spcAft>
                <a:spcPts val="0"/>
              </a:spcAft>
              <a:buNone/>
            </a:pPr>
            <a:r>
              <a:rPr lang="en-US" sz="1200" b="1" dirty="0"/>
              <a:t>   4m.</a:t>
            </a:r>
            <a:r>
              <a:rPr lang="en-US" sz="1200" dirty="0"/>
              <a:t> Floriculture.</a:t>
            </a:r>
          </a:p>
          <a:p>
            <a:pPr marL="0" indent="0">
              <a:lnSpc>
                <a:spcPct val="100000"/>
              </a:lnSpc>
              <a:spcAft>
                <a:spcPts val="0"/>
              </a:spcAft>
              <a:buNone/>
            </a:pPr>
            <a:r>
              <a:rPr lang="en-US" sz="1200" b="1" dirty="0"/>
              <a:t>   5.</a:t>
            </a:r>
            <a:r>
              <a:rPr lang="en-US" sz="1200" dirty="0"/>
              <a:t> Aquaculture.</a:t>
            </a:r>
          </a:p>
          <a:p>
            <a:pPr marL="0" indent="0">
              <a:lnSpc>
                <a:spcPct val="100000"/>
              </a:lnSpc>
              <a:spcAft>
                <a:spcPts val="0"/>
              </a:spcAft>
              <a:buNone/>
            </a:pPr>
            <a:r>
              <a:rPr lang="en-US" sz="1200" b="1" dirty="0"/>
              <a:t>   6.</a:t>
            </a:r>
            <a:r>
              <a:rPr lang="en-US" sz="1200" dirty="0"/>
              <a:t> Fur farming.</a:t>
            </a:r>
          </a:p>
          <a:p>
            <a:pPr marL="0" indent="0">
              <a:lnSpc>
                <a:spcPct val="100000"/>
              </a:lnSpc>
              <a:spcAft>
                <a:spcPts val="0"/>
              </a:spcAft>
              <a:buNone/>
            </a:pPr>
            <a:r>
              <a:rPr lang="en-US" sz="1200" b="1" dirty="0"/>
              <a:t>   7.</a:t>
            </a:r>
            <a:r>
              <a:rPr lang="en-US" sz="1200" dirty="0"/>
              <a:t> Forest management.</a:t>
            </a:r>
          </a:p>
          <a:p>
            <a:pPr marL="0" indent="0">
              <a:lnSpc>
                <a:spcPct val="100000"/>
              </a:lnSpc>
              <a:spcAft>
                <a:spcPts val="0"/>
              </a:spcAft>
              <a:buNone/>
            </a:pPr>
            <a:r>
              <a:rPr lang="en-US" sz="1200" b="1" dirty="0"/>
              <a:t>   8.</a:t>
            </a:r>
            <a:r>
              <a:rPr lang="en-US" sz="1200" dirty="0"/>
              <a:t> Enrolling land in a federal agricultural commodity payment program or a federal or state       agricultural land conservation payment program.</a:t>
            </a:r>
          </a:p>
          <a:p>
            <a:pPr marL="0" indent="0">
              <a:buNone/>
            </a:pPr>
            <a:r>
              <a:rPr lang="en-US" sz="1200" b="1" dirty="0"/>
              <a:t>  (b)</a:t>
            </a:r>
            <a:r>
              <a:rPr lang="en-US" sz="1200" dirty="0"/>
              <a:t> Any other use that the department, by rule, identifies as an agricultural use.</a:t>
            </a:r>
          </a:p>
          <a:p>
            <a:pPr marL="0" marR="0">
              <a:spcBef>
                <a:spcPts val="216"/>
              </a:spcBef>
              <a:spcAft>
                <a:spcPts val="216"/>
              </a:spcAft>
              <a:buNone/>
            </a:pPr>
            <a:r>
              <a:rPr lang="en-US" sz="1200" b="1" dirty="0">
                <a:solidFill>
                  <a:srgbClr val="000000"/>
                </a:solidFill>
              </a:rPr>
              <a:t>(3)</a:t>
            </a:r>
            <a:r>
              <a:rPr lang="en-US" sz="1200" dirty="0">
                <a:solidFill>
                  <a:srgbClr val="000000"/>
                </a:solidFill>
              </a:rPr>
              <a:t> </a:t>
            </a:r>
            <a:r>
              <a:rPr lang="en-US" sz="1200" b="1" dirty="0">
                <a:solidFill>
                  <a:srgbClr val="00B050"/>
                </a:solidFill>
              </a:rPr>
              <a:t>“Agriculture-related use” </a:t>
            </a:r>
            <a:r>
              <a:rPr lang="en-US" sz="1200" dirty="0">
                <a:solidFill>
                  <a:srgbClr val="000000"/>
                </a:solidFill>
              </a:rPr>
              <a:t>means any of the following:</a:t>
            </a:r>
          </a:p>
          <a:p>
            <a:pPr marL="0" marR="0">
              <a:spcBef>
                <a:spcPts val="216"/>
              </a:spcBef>
              <a:spcAft>
                <a:spcPts val="216"/>
              </a:spcAft>
              <a:buNone/>
            </a:pPr>
            <a:r>
              <a:rPr lang="en-US" sz="1200" b="1" dirty="0">
                <a:solidFill>
                  <a:srgbClr val="000000"/>
                </a:solidFill>
              </a:rPr>
              <a:t>  (a)</a:t>
            </a:r>
            <a:r>
              <a:rPr lang="en-US" sz="1200" dirty="0">
                <a:solidFill>
                  <a:srgbClr val="000000"/>
                </a:solidFill>
              </a:rPr>
              <a:t> An agricultural equipment dealership, facility providing agricultural supplies, facility for storing or processing agricultural products, or facility for processing agricultural wastes.</a:t>
            </a:r>
          </a:p>
          <a:p>
            <a:pPr marL="0" marR="0">
              <a:spcBef>
                <a:spcPts val="216"/>
              </a:spcBef>
              <a:spcAft>
                <a:spcPts val="216"/>
              </a:spcAft>
              <a:buNone/>
            </a:pPr>
            <a:r>
              <a:rPr lang="en-US" sz="1200" b="1" dirty="0">
                <a:solidFill>
                  <a:srgbClr val="000000"/>
                </a:solidFill>
              </a:rPr>
              <a:t>  (b)</a:t>
            </a:r>
            <a:r>
              <a:rPr lang="en-US" sz="1200" dirty="0">
                <a:solidFill>
                  <a:srgbClr val="000000"/>
                </a:solidFill>
              </a:rPr>
              <a:t> Any other use that the department, by rule, identifies as an agriculture-related use.</a:t>
            </a:r>
          </a:p>
          <a:p>
            <a:pPr marL="448056" lvl="1" indent="0">
              <a:buNone/>
            </a:pPr>
            <a:endParaRPr lang="en-US" sz="1400" dirty="0"/>
          </a:p>
          <a:p>
            <a:endParaRPr lang="en-US" dirty="0"/>
          </a:p>
        </p:txBody>
      </p:sp>
      <p:sp>
        <p:nvSpPr>
          <p:cNvPr id="2" name="Slide Number Placeholder 1">
            <a:extLst>
              <a:ext uri="{FF2B5EF4-FFF2-40B4-BE49-F238E27FC236}">
                <a16:creationId xmlns:a16="http://schemas.microsoft.com/office/drawing/2014/main" id="{5B540A88-6AE3-7D1A-9330-BEC422119A6D}"/>
              </a:ext>
            </a:extLst>
          </p:cNvPr>
          <p:cNvSpPr>
            <a:spLocks noGrp="1"/>
          </p:cNvSpPr>
          <p:nvPr>
            <p:ph type="sldNum" sz="quarter" idx="4"/>
          </p:nvPr>
        </p:nvSpPr>
        <p:spPr/>
        <p:txBody>
          <a:bodyPr/>
          <a:lstStyle/>
          <a:p>
            <a:fld id="{EA87306C-81BA-4795-A5CA-9392456A8C1E}" type="slidenum">
              <a:rPr lang="en-US" smtClean="0"/>
              <a:pPr/>
              <a:t>7</a:t>
            </a:fld>
            <a:endParaRPr lang="en-US" dirty="0"/>
          </a:p>
        </p:txBody>
      </p:sp>
    </p:spTree>
    <p:extLst>
      <p:ext uri="{BB962C8B-B14F-4D97-AF65-F5344CB8AC3E}">
        <p14:creationId xmlns:p14="http://schemas.microsoft.com/office/powerpoint/2010/main" val="422898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6EA623-FC3F-8EBD-1C1B-072A21C29610}"/>
              </a:ext>
            </a:extLst>
          </p:cNvPr>
          <p:cNvSpPr>
            <a:spLocks noGrp="1"/>
          </p:cNvSpPr>
          <p:nvPr>
            <p:ph type="title"/>
          </p:nvPr>
        </p:nvSpPr>
        <p:spPr>
          <a:xfrm>
            <a:off x="838200" y="226143"/>
            <a:ext cx="10515600" cy="434719"/>
          </a:xfrm>
        </p:spPr>
        <p:txBody>
          <a:bodyPr/>
          <a:lstStyle/>
          <a:p>
            <a:r>
              <a:rPr lang="en-US" dirty="0"/>
              <a:t>Farmland preservation Plan Map</a:t>
            </a:r>
          </a:p>
        </p:txBody>
      </p:sp>
      <p:sp>
        <p:nvSpPr>
          <p:cNvPr id="7" name="Content Placeholder 6">
            <a:extLst>
              <a:ext uri="{FF2B5EF4-FFF2-40B4-BE49-F238E27FC236}">
                <a16:creationId xmlns:a16="http://schemas.microsoft.com/office/drawing/2014/main" id="{84BA4F5C-B74F-2580-2C17-9931DAB91933}"/>
              </a:ext>
            </a:extLst>
          </p:cNvPr>
          <p:cNvSpPr>
            <a:spLocks noGrp="1"/>
          </p:cNvSpPr>
          <p:nvPr>
            <p:ph sz="quarter" idx="10"/>
          </p:nvPr>
        </p:nvSpPr>
        <p:spPr>
          <a:xfrm>
            <a:off x="3342968" y="2858625"/>
            <a:ext cx="1448570" cy="3338513"/>
          </a:xfrm>
        </p:spPr>
        <p:txBody>
          <a:bodyPr/>
          <a:lstStyle/>
          <a:p>
            <a:r>
              <a:rPr lang="en-US" dirty="0"/>
              <a:t>Know your material in advance</a:t>
            </a:r>
          </a:p>
          <a:p>
            <a:r>
              <a:rPr lang="en-US" dirty="0"/>
              <a:t>Anticipate common questions</a:t>
            </a:r>
          </a:p>
          <a:p>
            <a:r>
              <a:rPr lang="en-US" dirty="0"/>
              <a:t>Rehearse your responses</a:t>
            </a:r>
          </a:p>
        </p:txBody>
      </p:sp>
      <p:sp>
        <p:nvSpPr>
          <p:cNvPr id="12" name="Content Placeholder 11">
            <a:extLst>
              <a:ext uri="{FF2B5EF4-FFF2-40B4-BE49-F238E27FC236}">
                <a16:creationId xmlns:a16="http://schemas.microsoft.com/office/drawing/2014/main" id="{8861FF45-BE19-75F7-FDF6-3CF0D85A8F09}"/>
              </a:ext>
            </a:extLst>
          </p:cNvPr>
          <p:cNvSpPr>
            <a:spLocks noGrp="1"/>
          </p:cNvSpPr>
          <p:nvPr>
            <p:ph sz="quarter" idx="11"/>
          </p:nvPr>
        </p:nvSpPr>
        <p:spPr>
          <a:xfrm>
            <a:off x="5342681" y="2858625"/>
            <a:ext cx="4096287" cy="3338513"/>
          </a:xfrm>
        </p:spPr>
        <p:txBody>
          <a:bodyPr/>
          <a:lstStyle/>
          <a:p>
            <a:r>
              <a:rPr lang="en-US" dirty="0"/>
              <a:t>Maintaining composure during the Q&amp;A session is essential for projecting confidence and authority. Consider the following tips for staying composed:</a:t>
            </a:r>
          </a:p>
          <a:p>
            <a:pPr lvl="1"/>
            <a:r>
              <a:rPr lang="en-US" dirty="0"/>
              <a:t>Stay calm</a:t>
            </a:r>
          </a:p>
          <a:p>
            <a:pPr lvl="1"/>
            <a:r>
              <a:rPr lang="en-US" dirty="0"/>
              <a:t>Actively listen</a:t>
            </a:r>
          </a:p>
          <a:p>
            <a:pPr lvl="1"/>
            <a:r>
              <a:rPr lang="en-US" dirty="0"/>
              <a:t>Pause and reflect</a:t>
            </a:r>
          </a:p>
          <a:p>
            <a:pPr lvl="1"/>
            <a:r>
              <a:rPr lang="en-US" dirty="0"/>
              <a:t>Maintain eye contact</a:t>
            </a:r>
          </a:p>
        </p:txBody>
      </p:sp>
      <p:sp>
        <p:nvSpPr>
          <p:cNvPr id="2" name="Slide Number Placeholder 1">
            <a:extLst>
              <a:ext uri="{FF2B5EF4-FFF2-40B4-BE49-F238E27FC236}">
                <a16:creationId xmlns:a16="http://schemas.microsoft.com/office/drawing/2014/main" id="{5B347400-F1A2-FAFC-8A83-9280B6C44D15}"/>
              </a:ext>
            </a:extLst>
          </p:cNvPr>
          <p:cNvSpPr>
            <a:spLocks noGrp="1"/>
          </p:cNvSpPr>
          <p:nvPr>
            <p:ph type="sldNum" sz="quarter" idx="4"/>
          </p:nvPr>
        </p:nvSpPr>
        <p:spPr/>
        <p:txBody>
          <a:bodyPr/>
          <a:lstStyle/>
          <a:p>
            <a:fld id="{EA87306C-81BA-4795-A5CA-9392456A8C1E}" type="slidenum">
              <a:rPr lang="en-US" smtClean="0"/>
              <a:pPr/>
              <a:t>8</a:t>
            </a:fld>
            <a:endParaRPr lang="en-US" dirty="0"/>
          </a:p>
        </p:txBody>
      </p:sp>
      <p:graphicFrame>
        <p:nvGraphicFramePr>
          <p:cNvPr id="5" name="Object 4">
            <a:extLst>
              <a:ext uri="{FF2B5EF4-FFF2-40B4-BE49-F238E27FC236}">
                <a16:creationId xmlns:a16="http://schemas.microsoft.com/office/drawing/2014/main" id="{049AC9B5-C7AC-220B-6799-A2E6E1796D62}"/>
              </a:ext>
            </a:extLst>
          </p:cNvPr>
          <p:cNvGraphicFramePr>
            <a:graphicFrameLocks noChangeAspect="1"/>
          </p:cNvGraphicFramePr>
          <p:nvPr>
            <p:extLst>
              <p:ext uri="{D42A27DB-BD31-4B8C-83A1-F6EECF244321}">
                <p14:modId xmlns:p14="http://schemas.microsoft.com/office/powerpoint/2010/main" val="3391498751"/>
              </p:ext>
            </p:extLst>
          </p:nvPr>
        </p:nvGraphicFramePr>
        <p:xfrm>
          <a:off x="1301766" y="660862"/>
          <a:ext cx="9366234" cy="6060613"/>
        </p:xfrm>
        <a:graphic>
          <a:graphicData uri="http://schemas.openxmlformats.org/presentationml/2006/ole">
            <mc:AlternateContent xmlns:mc="http://schemas.openxmlformats.org/markup-compatibility/2006">
              <mc:Choice xmlns:v="urn:schemas-microsoft-com:vml" Requires="v">
                <p:oleObj name="Acrobat Document" r:id="rId2" imgW="11658337" imgH="7543566" progId="Acrobat.Document.DC">
                  <p:embed/>
                </p:oleObj>
              </mc:Choice>
              <mc:Fallback>
                <p:oleObj name="Acrobat Document" r:id="rId2" imgW="11658337" imgH="7543566" progId="Acrobat.Document.DC">
                  <p:embed/>
                  <p:pic>
                    <p:nvPicPr>
                      <p:cNvPr id="5" name="Object 4">
                        <a:extLst>
                          <a:ext uri="{FF2B5EF4-FFF2-40B4-BE49-F238E27FC236}">
                            <a16:creationId xmlns:a16="http://schemas.microsoft.com/office/drawing/2014/main" id="{049AC9B5-C7AC-220B-6799-A2E6E1796D62}"/>
                          </a:ext>
                        </a:extLst>
                      </p:cNvPr>
                      <p:cNvPicPr/>
                      <p:nvPr/>
                    </p:nvPicPr>
                    <p:blipFill>
                      <a:blip r:embed="rId3"/>
                      <a:stretch>
                        <a:fillRect/>
                      </a:stretch>
                    </p:blipFill>
                    <p:spPr>
                      <a:xfrm>
                        <a:off x="1301766" y="660862"/>
                        <a:ext cx="9366234" cy="6060613"/>
                      </a:xfrm>
                      <a:prstGeom prst="rect">
                        <a:avLst/>
                      </a:prstGeom>
                    </p:spPr>
                  </p:pic>
                </p:oleObj>
              </mc:Fallback>
            </mc:AlternateContent>
          </a:graphicData>
        </a:graphic>
      </p:graphicFrame>
    </p:spTree>
    <p:extLst>
      <p:ext uri="{BB962C8B-B14F-4D97-AF65-F5344CB8AC3E}">
        <p14:creationId xmlns:p14="http://schemas.microsoft.com/office/powerpoint/2010/main" val="329951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rolling hills with a sunset">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2"/>
          <a:srcRect/>
          <a:stretch/>
        </p:blipFill>
        <p:spPr>
          <a:xfrm>
            <a:off x="0" y="0"/>
            <a:ext cx="6772276" cy="68580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224747" y="2365057"/>
            <a:ext cx="4377400" cy="2160644"/>
          </a:xfrm>
        </p:spPr>
        <p:txBody>
          <a:bodyPr/>
          <a:lstStyle/>
          <a:p>
            <a:r>
              <a:rPr lang="en-US" dirty="0"/>
              <a:t>What’s next? </a:t>
            </a:r>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11"/>
          </p:nvPr>
        </p:nvSpPr>
        <p:spPr>
          <a:xfrm>
            <a:off x="6964054" y="591706"/>
            <a:ext cx="4782494" cy="6367514"/>
          </a:xfrm>
        </p:spPr>
        <p:txBody>
          <a:bodyPr/>
          <a:lstStyle/>
          <a:p>
            <a:pPr marL="285750" indent="-285750">
              <a:buFont typeface="Arial" panose="020B0604020202020204" pitchFamily="34" charset="0"/>
              <a:buChar char="•"/>
            </a:pPr>
            <a:r>
              <a:rPr lang="en-US" sz="1600" dirty="0"/>
              <a:t>30 Day Public Hearing notice to (May 2026):</a:t>
            </a:r>
          </a:p>
          <a:p>
            <a:pPr marL="742950" lvl="1" indent="-285750">
              <a:buFont typeface="Arial" panose="020B0604020202020204" pitchFamily="34" charset="0"/>
              <a:buChar char="•"/>
            </a:pPr>
            <a:r>
              <a:rPr lang="en-US" sz="1600" dirty="0"/>
              <a:t>ECC towns, villages and cities</a:t>
            </a:r>
          </a:p>
          <a:p>
            <a:pPr marL="742950" lvl="1" indent="-285750">
              <a:buFont typeface="Arial" panose="020B0604020202020204" pitchFamily="34" charset="0"/>
              <a:buChar char="•"/>
            </a:pPr>
            <a:r>
              <a:rPr lang="en-US" sz="1600" dirty="0"/>
              <a:t>Neighboring counties</a:t>
            </a:r>
          </a:p>
          <a:p>
            <a:pPr marL="742950" lvl="1" indent="-285750">
              <a:buFont typeface="Arial" panose="020B0604020202020204" pitchFamily="34" charset="0"/>
              <a:buChar char="•"/>
            </a:pPr>
            <a:r>
              <a:rPr lang="en-US" sz="1600" dirty="0"/>
              <a:t>WI Department of Administration</a:t>
            </a:r>
          </a:p>
          <a:p>
            <a:pPr marL="742950" lvl="1" indent="-285750">
              <a:buFont typeface="Arial" panose="020B0604020202020204" pitchFamily="34" charset="0"/>
              <a:buChar char="•"/>
            </a:pPr>
            <a:r>
              <a:rPr lang="en-US" sz="1600" dirty="0"/>
              <a:t>West Central WI Reginal Planning</a:t>
            </a:r>
          </a:p>
          <a:p>
            <a:pPr marL="742950" lvl="1" indent="-285750">
              <a:buFont typeface="Arial" panose="020B0604020202020204" pitchFamily="34" charset="0"/>
              <a:buChar char="•"/>
            </a:pPr>
            <a:r>
              <a:rPr lang="en-US" sz="1600" dirty="0"/>
              <a:t>DATCP</a:t>
            </a:r>
          </a:p>
          <a:p>
            <a:pPr marL="285750" indent="-285750">
              <a:buFont typeface="Arial" panose="020B0604020202020204" pitchFamily="34" charset="0"/>
              <a:buChar char="•"/>
            </a:pPr>
            <a:r>
              <a:rPr lang="en-US" sz="1600" dirty="0"/>
              <a:t>Towns and municipalities may request additional presentations by county staff.</a:t>
            </a:r>
          </a:p>
          <a:p>
            <a:pPr marL="285750" indent="-285750">
              <a:buFont typeface="Arial" panose="020B0604020202020204" pitchFamily="34" charset="0"/>
              <a:buChar char="•"/>
            </a:pPr>
            <a:r>
              <a:rPr lang="en-US" sz="1600" dirty="0"/>
              <a:t>Public Hearing on the proposed draft by the Planning &amp; Development Committee – June 2026 </a:t>
            </a:r>
          </a:p>
          <a:p>
            <a:pPr marL="285750" indent="-285750">
              <a:buFont typeface="Arial" panose="020B0604020202020204" pitchFamily="34" charset="0"/>
              <a:buChar char="•"/>
            </a:pPr>
            <a:r>
              <a:rPr lang="en-US" sz="1600" dirty="0"/>
              <a:t>First and second reading of the FPP by the Eau Claire County Board in July/August 2026</a:t>
            </a:r>
          </a:p>
          <a:p>
            <a:pPr marL="285750" indent="-285750">
              <a:buFont typeface="Arial" panose="020B0604020202020204" pitchFamily="34" charset="0"/>
              <a:buChar char="•"/>
            </a:pPr>
            <a:r>
              <a:rPr lang="en-US" sz="1600" dirty="0"/>
              <a:t>Final plan certification by the Department of Agriculture, Trade and Consumer Protection (DATCP) in September 2026</a:t>
            </a:r>
          </a:p>
          <a:p>
            <a:pPr marL="285750" indent="-285750">
              <a:buFont typeface="Arial" panose="020B0604020202020204" pitchFamily="34" charset="0"/>
              <a:buChar char="•"/>
            </a:pPr>
            <a:endParaRPr lang="en-US" dirty="0"/>
          </a:p>
          <a:p>
            <a:endParaRPr lang="en-US" dirty="0"/>
          </a:p>
        </p:txBody>
      </p:sp>
      <p:sp>
        <p:nvSpPr>
          <p:cNvPr id="20" name="Slide Number Placehold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a:lstStyle/>
          <a:p>
            <a:fld id="{EA87306C-81BA-4795-A5CA-9392456A8C1E}" type="slidenum">
              <a:rPr lang="en-US" smtClean="0"/>
              <a:pPr/>
              <a:t>9</a:t>
            </a:fld>
            <a:endParaRPr lang="en-US" dirty="0"/>
          </a:p>
        </p:txBody>
      </p:sp>
    </p:spTree>
    <p:extLst>
      <p:ext uri="{BB962C8B-B14F-4D97-AF65-F5344CB8AC3E}">
        <p14:creationId xmlns:p14="http://schemas.microsoft.com/office/powerpoint/2010/main" val="3590292788"/>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2.xml><?xml version="1.0" encoding="utf-8"?>
<ds:datastoreItem xmlns:ds="http://schemas.openxmlformats.org/officeDocument/2006/customXml" ds:itemID="{AF19A644-6410-4EC7-894C-877E70305DFF}">
  <ds:schemaRefs>
    <ds:schemaRef ds:uri="230e9df3-be65-4c73-a93b-d1236ebd677e"/>
    <ds:schemaRef ds:uri="http://purl.org/dc/elements/1.1/"/>
    <ds:schemaRef ds:uri="http://schemas.microsoft.com/office/2006/documentManagement/types"/>
    <ds:schemaRef ds:uri="16c05727-aa75-4e4a-9b5f-8a80a1165891"/>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71af3243-3dd4-4a8d-8c0d-dd76da1f02a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{4B3AF43E-A81E-4AC7-BF2E-4EC66383E134}tf16411175_win32</Template>
  <TotalTime>1101</TotalTime>
  <Words>882</Words>
  <Application>Microsoft Office PowerPoint</Application>
  <PresentationFormat>Widescreen</PresentationFormat>
  <Paragraphs>99</Paragraphs>
  <Slides>11</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Aptos</vt:lpstr>
      <vt:lpstr>Aptos Display</vt:lpstr>
      <vt:lpstr>Arial</vt:lpstr>
      <vt:lpstr>Calibri</vt:lpstr>
      <vt:lpstr>Tenorite </vt:lpstr>
      <vt:lpstr>Tenorite Bold</vt:lpstr>
      <vt:lpstr>Wingdings</vt:lpstr>
      <vt:lpstr>Custom</vt:lpstr>
      <vt:lpstr>Office Theme</vt:lpstr>
      <vt:lpstr>Acrobat Document</vt:lpstr>
      <vt:lpstr>       eau Claire county FARMLAND PRESERVATION Plan Update     eau Claire County Towns Association Unit Meeting  Thursday, April 30, 2026    </vt:lpstr>
      <vt:lpstr>Planning Timeline</vt:lpstr>
      <vt:lpstr>Planning Timeline con’t</vt:lpstr>
      <vt:lpstr>PowerPoint Presentation</vt:lpstr>
      <vt:lpstr>2026  farmland preservation plan summary</vt:lpstr>
      <vt:lpstr>Plan Goals</vt:lpstr>
      <vt:lpstr>Plan Goals…cont.  WI stat. 91.01(2)(A) &amp; (B) &amp; Wi stat. 91.01(3)(a) &amp; (B)</vt:lpstr>
      <vt:lpstr>Farmland preservation Plan Map</vt:lpstr>
      <vt:lpstr>What’s next? </vt:lpstr>
      <vt:lpstr>Resource PAGE  </vt:lpstr>
      <vt:lpstr>Thank you  &amp;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Chad Berge</dc:creator>
  <cp:lastModifiedBy>Rod Eslinger</cp:lastModifiedBy>
  <cp:revision>64</cp:revision>
  <cp:lastPrinted>2026-04-30T21:51:03Z</cp:lastPrinted>
  <dcterms:created xsi:type="dcterms:W3CDTF">2024-05-08T12:48:54Z</dcterms:created>
  <dcterms:modified xsi:type="dcterms:W3CDTF">2026-05-04T14:32:44Z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76c43dbc-e2cf-47e7-9277-a8ab6bdc0d54_Enabled">
    <vt:lpwstr>true</vt:lpwstr>
  </property>
  <property fmtid="{D5CDD505-2E9C-101B-9397-08002B2CF9AE}" pid="4" name="MSIP_Label_76c43dbc-e2cf-47e7-9277-a8ab6bdc0d54_SetDate">
    <vt:lpwstr>2026-04-13T14:02:36Z</vt:lpwstr>
  </property>
  <property fmtid="{D5CDD505-2E9C-101B-9397-08002B2CF9AE}" pid="5" name="MSIP_Label_76c43dbc-e2cf-47e7-9277-a8ab6bdc0d54_Method">
    <vt:lpwstr>Standard</vt:lpwstr>
  </property>
  <property fmtid="{D5CDD505-2E9C-101B-9397-08002B2CF9AE}" pid="6" name="MSIP_Label_76c43dbc-e2cf-47e7-9277-a8ab6bdc0d54_Name">
    <vt:lpwstr>defa4170-0d19-0005-0004-bc88714345d2</vt:lpwstr>
  </property>
  <property fmtid="{D5CDD505-2E9C-101B-9397-08002B2CF9AE}" pid="7" name="MSIP_Label_76c43dbc-e2cf-47e7-9277-a8ab6bdc0d54_SiteId">
    <vt:lpwstr>ac2b7ae7-6ed4-4247-9b8f-bc29c3be4b3e</vt:lpwstr>
  </property>
  <property fmtid="{D5CDD505-2E9C-101B-9397-08002B2CF9AE}" pid="8" name="MSIP_Label_76c43dbc-e2cf-47e7-9277-a8ab6bdc0d54_ActionId">
    <vt:lpwstr>4ff739af-bd70-4905-8166-fc065c0cf84e</vt:lpwstr>
  </property>
  <property fmtid="{D5CDD505-2E9C-101B-9397-08002B2CF9AE}" pid="9" name="MSIP_Label_76c43dbc-e2cf-47e7-9277-a8ab6bdc0d54_ContentBits">
    <vt:lpwstr>0</vt:lpwstr>
  </property>
  <property fmtid="{D5CDD505-2E9C-101B-9397-08002B2CF9AE}" pid="10" name="MSIP_Label_76c43dbc-e2cf-47e7-9277-a8ab6bdc0d54_Tag">
    <vt:lpwstr>10, 3, 0, 1</vt:lpwstr>
  </property>
</Properties>
</file>